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7"/>
  </p:notesMasterIdLst>
  <p:handoutMasterIdLst>
    <p:handoutMasterId r:id="rId48"/>
  </p:handoutMasterIdLst>
  <p:sldIdLst>
    <p:sldId id="341" r:id="rId2"/>
    <p:sldId id="296" r:id="rId3"/>
    <p:sldId id="447" r:id="rId4"/>
    <p:sldId id="1131" r:id="rId5"/>
    <p:sldId id="1132" r:id="rId6"/>
    <p:sldId id="275" r:id="rId7"/>
    <p:sldId id="2147480996" r:id="rId8"/>
    <p:sldId id="2147480995" r:id="rId9"/>
    <p:sldId id="2147480994" r:id="rId10"/>
    <p:sldId id="2147480999" r:id="rId11"/>
    <p:sldId id="1145" r:id="rId12"/>
    <p:sldId id="438" r:id="rId13"/>
    <p:sldId id="1134" r:id="rId14"/>
    <p:sldId id="455" r:id="rId15"/>
    <p:sldId id="411" r:id="rId16"/>
    <p:sldId id="1169" r:id="rId17"/>
    <p:sldId id="1153" r:id="rId18"/>
    <p:sldId id="450" r:id="rId19"/>
    <p:sldId id="398" r:id="rId20"/>
    <p:sldId id="1154" r:id="rId21"/>
    <p:sldId id="437" r:id="rId22"/>
    <p:sldId id="1187" r:id="rId23"/>
    <p:sldId id="405" r:id="rId24"/>
    <p:sldId id="1179" r:id="rId25"/>
    <p:sldId id="407" r:id="rId26"/>
    <p:sldId id="443" r:id="rId27"/>
    <p:sldId id="1148" r:id="rId28"/>
    <p:sldId id="1170" r:id="rId29"/>
    <p:sldId id="1186" r:id="rId30"/>
    <p:sldId id="1184" r:id="rId31"/>
    <p:sldId id="1185" r:id="rId32"/>
    <p:sldId id="1168" r:id="rId33"/>
    <p:sldId id="441" r:id="rId34"/>
    <p:sldId id="1173" r:id="rId35"/>
    <p:sldId id="451" r:id="rId36"/>
    <p:sldId id="1155" r:id="rId37"/>
    <p:sldId id="2147480998" r:id="rId38"/>
    <p:sldId id="2147480997" r:id="rId39"/>
    <p:sldId id="2147481000" r:id="rId40"/>
    <p:sldId id="1180" r:id="rId41"/>
    <p:sldId id="379" r:id="rId42"/>
    <p:sldId id="1174" r:id="rId43"/>
    <p:sldId id="1175" r:id="rId44"/>
    <p:sldId id="1176" r:id="rId45"/>
    <p:sldId id="1177" r:id="rId4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08" autoAdjust="0"/>
    <p:restoredTop sz="96327" autoAdjust="0"/>
  </p:normalViewPr>
  <p:slideViewPr>
    <p:cSldViewPr snapToGrid="0">
      <p:cViewPr>
        <p:scale>
          <a:sx n="80" d="100"/>
          <a:sy n="80" d="100"/>
        </p:scale>
        <p:origin x="228" y="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7</a:t>
            </a:fld>
            <a:endParaRPr lang="en-GB" altLang="en-US" dirty="0"/>
          </a:p>
        </p:txBody>
      </p:sp>
    </p:spTree>
    <p:extLst>
      <p:ext uri="{BB962C8B-B14F-4D97-AF65-F5344CB8AC3E}">
        <p14:creationId xmlns:p14="http://schemas.microsoft.com/office/powerpoint/2010/main" val="3552921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SA/CT#108</a:t>
            </a:r>
          </a:p>
          <a:p>
            <a:pPr eaLnBrk="1" hangingPunct="1">
              <a:defRPr/>
            </a:pPr>
            <a:r>
              <a:rPr lang="en-GB" altLang="en-US" sz="1200" b="1" dirty="0">
                <a:latin typeface="Arial "/>
              </a:rPr>
              <a:t>Prague</a:t>
            </a:r>
            <a:r>
              <a:rPr lang="sv-SE" altLang="en-US" sz="1200" b="1" dirty="0">
                <a:latin typeface="Arial "/>
              </a:rPr>
              <a:t>, </a:t>
            </a:r>
            <a:r>
              <a:rPr lang="en-US" altLang="en-US" sz="1200" b="1" dirty="0">
                <a:latin typeface="Arial "/>
              </a:rPr>
              <a:t>Czech Republic</a:t>
            </a:r>
            <a:r>
              <a:rPr lang="sv-SE" altLang="en-US" sz="1200" b="1" dirty="0">
                <a:latin typeface="Arial "/>
              </a:rPr>
              <a:t>; </a:t>
            </a:r>
            <a:r>
              <a:rPr lang="en-US" altLang="en-US" sz="1200" b="1" dirty="0">
                <a:latin typeface="Arial "/>
              </a:rPr>
              <a:t>09</a:t>
            </a:r>
            <a:r>
              <a:rPr lang="sv-SE" altLang="en-US" sz="1200" b="1" dirty="0">
                <a:latin typeface="Arial "/>
              </a:rPr>
              <a:t>– </a:t>
            </a:r>
            <a:r>
              <a:rPr lang="en-US" altLang="en-US" sz="1200" b="1" dirty="0">
                <a:latin typeface="Arial "/>
              </a:rPr>
              <a:t>13</a:t>
            </a:r>
            <a:r>
              <a:rPr lang="sv-SE" altLang="en-US" sz="1200" b="1" dirty="0">
                <a:latin typeface="Arial "/>
              </a:rPr>
              <a:t> </a:t>
            </a:r>
            <a:r>
              <a:rPr lang="en-US" altLang="en-US" sz="1200" b="1" dirty="0">
                <a:latin typeface="Arial "/>
              </a:rPr>
              <a:t>June</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SP-250777, CP-251008</a:t>
            </a:r>
            <a:endParaRPr lang="en-GB" altLang="en-US" dirty="0"/>
          </a:p>
        </p:txBody>
      </p:sp>
      <p:sp>
        <p:nvSpPr>
          <p:cNvPr id="3" name="TextBox 2">
            <a:extLst>
              <a:ext uri="{FF2B5EF4-FFF2-40B4-BE49-F238E27FC236}">
                <a16:creationId xmlns:a16="http://schemas.microsoft.com/office/drawing/2014/main" id="{80D00639-FAAC-719E-8A02-EC65582E05C4}"/>
              </a:ext>
            </a:extLst>
          </p:cNvPr>
          <p:cNvSpPr txBox="1"/>
          <p:nvPr userDrawn="1">
            <p:extLst>
              <p:ext uri="{1162E1C5-73C7-4A58-AE30-91384D911F3F}">
                <p184:classification xmlns:p184="http://schemas.microsoft.com/office/powerpoint/2018/4/main" val="ftr"/>
              </p:ext>
            </p:extLst>
          </p:nvPr>
        </p:nvSpPr>
        <p:spPr>
          <a:xfrm>
            <a:off x="63500" y="6779260"/>
            <a:ext cx="6350" cy="15240"/>
          </a:xfrm>
          <a:prstGeom prst="rect">
            <a:avLst/>
          </a:prstGeom>
        </p:spPr>
        <p:txBody>
          <a:bodyPr horzOverflow="overflow" lIns="0" tIns="0" rIns="0" bIns="0">
            <a:spAutoFit/>
          </a:bodyPr>
          <a:lstStyle/>
          <a:p>
            <a:pPr algn="l"/>
            <a:r>
              <a:rPr lang="en-US" sz="100">
                <a:solidFill>
                  <a:srgbClr val="000000">
                    <a:alpha val="50000"/>
                  </a:srgbClr>
                </a:solidFill>
                <a:latin typeface="Calibri" panose="020F0502020204030204" pitchFamily="34" charset="0"/>
                <a:cs typeface="Calibri" panose="020F0502020204030204" pitchFamily="34" charset="0"/>
              </a:rPr>
              <a:t>-</a:t>
            </a:r>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7" Type="http://schemas.openxmlformats.org/officeDocument/2006/relationships/hyperlink" Target="https://datatracker.ietf.org/liaison/2005/"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system-config/" TargetMode="External"/><Relationship Id="rId5" Type="http://schemas.openxmlformats.org/officeDocument/2006/relationships/hyperlink" Target="https://datatracker.ietf.org/doc/draft-ietf-netmod-immutable-flag/" TargetMode="External"/><Relationship Id="rId4" Type="http://schemas.openxmlformats.org/officeDocument/2006/relationships/hyperlink" Target="https://datatracker.ietf.org/doc/draft-ma-netmod-immutable-flag/08"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4" Type="http://schemas.openxmlformats.org/officeDocument/2006/relationships/hyperlink" Target="https://datatracker.ietf.org/liaison/185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Specs/archive/33_series/33.127/33127-hf0.zip" TargetMode="External"/><Relationship Id="rId2" Type="http://schemas.openxmlformats.org/officeDocument/2006/relationships/hyperlink" Target="https://datatracker.ietf.org/doc/rfc9475/" TargetMode="External"/><Relationship Id="rId1" Type="http://schemas.openxmlformats.org/officeDocument/2006/relationships/slideLayout" Target="../slideLayouts/slideLayout2.xml"/><Relationship Id="rId6" Type="http://schemas.openxmlformats.org/officeDocument/2006/relationships/hyperlink" Target="https://www.3gpp.org/ftp/Specs/archive/33_series/33.127/33127-j20.zip" TargetMode="External"/><Relationship Id="rId5" Type="http://schemas.openxmlformats.org/officeDocument/2006/relationships/hyperlink" Target="https://www.3gpp.org/ftp/Specs/archive/33_series/33.127/33127-ib0.zip" TargetMode="External"/><Relationship Id="rId4" Type="http://schemas.openxmlformats.org/officeDocument/2006/relationships/hyperlink" Target="https://www.3gpp.org/ftp/Specs/archive/33_series/33.127/33127-i80.zi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datatracker.ietf.org/doc/draft-ietf-sipcore-rfc7976bis/"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datatracker.ietf.org/doc/draft-ietf-masque-quic-proxy/" TargetMode="External"/><Relationship Id="rId2" Type="http://schemas.openxmlformats.org/officeDocument/2006/relationships/hyperlink" Target="https://datatracker.ietf.org/doc/draft-ietf-moq-transport/"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hyperlink" Target="https://www.rfc-editor.org/rfc/rfc9777.html" TargetMode="External"/><Relationship Id="rId3" Type="http://schemas.openxmlformats.org/officeDocument/2006/relationships/hyperlink" Target="https://www.rfc-editor.org/rfc/rfc8415.html" TargetMode="External"/><Relationship Id="rId7" Type="http://schemas.openxmlformats.org/officeDocument/2006/relationships/hyperlink" Target="https://www.rfc-editor.org/rfc/rfc9112" TargetMode="External"/><Relationship Id="rId2" Type="http://schemas.openxmlformats.org/officeDocument/2006/relationships/hyperlink" Target="https://www.rfc-editor.org/rfc/rfc8200.html" TargetMode="External"/><Relationship Id="rId1" Type="http://schemas.openxmlformats.org/officeDocument/2006/relationships/slideLayout" Target="../slideLayouts/slideLayout2.xml"/><Relationship Id="rId6" Type="http://schemas.openxmlformats.org/officeDocument/2006/relationships/hyperlink" Target="https://www.rfc-editor.org/rfc/rfc9110" TargetMode="External"/><Relationship Id="rId5" Type="http://schemas.openxmlformats.org/officeDocument/2006/relationships/hyperlink" Target="https://www.rfc-editor.org/rfc/rfc7542" TargetMode="External"/><Relationship Id="rId10" Type="http://schemas.openxmlformats.org/officeDocument/2006/relationships/hyperlink" Target="https://www.rfc-editor.org/rfc/rfc9700.html" TargetMode="External"/><Relationship Id="rId4" Type="http://schemas.openxmlformats.org/officeDocument/2006/relationships/hyperlink" Target="https://www.rfc-editor.org/rfc/rfc9562" TargetMode="External"/><Relationship Id="rId9" Type="http://schemas.openxmlformats.org/officeDocument/2006/relationships/hyperlink" Target="https://www.rfc-editor.org/rfc/rfc9776.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datatracker.ietf.org/doc/rfc6988/"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datatracker.ietf.org/doc/rfc7326/"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liaison/1996/"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datatracker.ietf.org/liaison/1995/"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datatracker.ietf.org/liaison/198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CT/SA#108</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a:xfrm>
            <a:off x="838200" y="365125"/>
            <a:ext cx="10515600" cy="1325563"/>
          </a:xfrm>
        </p:spPr>
        <p:txBody>
          <a:bodyPr/>
          <a:lstStyle/>
          <a:p>
            <a:r>
              <a:rPr lang="en-US" dirty="0"/>
              <a:t>SA5 -&gt; NETMOD</a:t>
            </a:r>
            <a:endParaRPr lang="fr-FR" dirty="0"/>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a:xfrm>
            <a:off x="838200" y="1825624"/>
            <a:ext cx="10515600" cy="4545195"/>
          </a:xfrm>
        </p:spPr>
        <p:txBody>
          <a:bodyPr/>
          <a:lstStyle/>
          <a:p>
            <a:r>
              <a:rPr lang="en-US" sz="2000" dirty="0">
                <a:hlinkClick r:id="rId2"/>
              </a:rPr>
              <a:t>LS on need for modeling isInvariant and SystemCreated in YANG</a:t>
            </a:r>
            <a:r>
              <a:rPr lang="en-US" sz="2000" dirty="0"/>
              <a:t> (2023/03/09)</a:t>
            </a:r>
          </a:p>
          <a:p>
            <a:pPr lvl="1"/>
            <a:r>
              <a:rPr lang="en-US" sz="1800" dirty="0"/>
              <a:t>Need solution to represent isInvariant and SystemCreated properties in YANG statements</a:t>
            </a:r>
          </a:p>
          <a:p>
            <a:pPr lvl="1"/>
            <a:r>
              <a:rPr lang="en-US" sz="1800" dirty="0"/>
              <a:t>View </a:t>
            </a:r>
            <a:r>
              <a:rPr lang="en-US" sz="1800" dirty="0">
                <a:hlinkClick r:id="rId3"/>
              </a:rPr>
              <a:t>draft-ma-netmod-immutable-flag</a:t>
            </a:r>
            <a:r>
              <a:rPr lang="en-US" sz="1800" dirty="0"/>
              <a:t> as a potential solution</a:t>
            </a:r>
          </a:p>
          <a:p>
            <a:r>
              <a:rPr lang="en-US" sz="2000" dirty="0" err="1"/>
              <a:t>isInvariant</a:t>
            </a:r>
            <a:endParaRPr lang="en-US" sz="2000" dirty="0"/>
          </a:p>
          <a:p>
            <a:pPr lvl="1"/>
            <a:r>
              <a:rPr lang="en-US" sz="1800" dirty="0"/>
              <a:t>WG adoption poll for </a:t>
            </a:r>
            <a:r>
              <a:rPr lang="en-US" sz="1800" dirty="0">
                <a:hlinkClick r:id="rId4"/>
              </a:rPr>
              <a:t>draft-ma-netmod-immutable-flag-08</a:t>
            </a:r>
            <a:r>
              <a:rPr lang="en-US" sz="1800" dirty="0"/>
              <a:t> completed with mixed opinions</a:t>
            </a:r>
          </a:p>
          <a:p>
            <a:pPr lvl="1"/>
            <a:r>
              <a:rPr lang="en-US" sz="1800" dirty="0"/>
              <a:t>Compromise reached to address requirements without negative impact to YANG architecture</a:t>
            </a:r>
          </a:p>
          <a:p>
            <a:pPr lvl="1"/>
            <a:r>
              <a:rPr lang="en-US" sz="1800" dirty="0"/>
              <a:t>Defines a way to formally document the immutability of system-provided nodes using a YANG metadata annotation called "immutable"</a:t>
            </a:r>
          </a:p>
          <a:p>
            <a:pPr lvl="1"/>
            <a:r>
              <a:rPr lang="en-US" sz="1800" dirty="0">
                <a:hlinkClick r:id="rId5"/>
              </a:rPr>
              <a:t>draft-ietf-netmod-immutable-flag</a:t>
            </a:r>
            <a:r>
              <a:rPr lang="en-US" sz="1800" dirty="0"/>
              <a:t>, -04 posted 2025-05-15, in 2</a:t>
            </a:r>
            <a:r>
              <a:rPr lang="en-US" sz="1800" baseline="30000" dirty="0"/>
              <a:t>nd</a:t>
            </a:r>
            <a:r>
              <a:rPr lang="en-US" sz="1800" dirty="0"/>
              <a:t> WGLC</a:t>
            </a:r>
          </a:p>
          <a:p>
            <a:r>
              <a:rPr lang="en-US" sz="2000" dirty="0" err="1"/>
              <a:t>SystemCreated</a:t>
            </a:r>
            <a:r>
              <a:rPr lang="en-US" sz="2000" dirty="0"/>
              <a:t> Classes</a:t>
            </a:r>
          </a:p>
          <a:p>
            <a:pPr lvl="1"/>
            <a:r>
              <a:rPr lang="en-US" sz="1800" dirty="0"/>
              <a:t>Solution provided differs from that described in LS but is believed to address requirements while preserving NETCONF/YANGs transactional behavior in an NMDA compliant manner.</a:t>
            </a:r>
          </a:p>
          <a:p>
            <a:pPr lvl="1"/>
            <a:r>
              <a:rPr lang="en-US" sz="1800" dirty="0">
                <a:hlinkClick r:id="rId6"/>
              </a:rPr>
              <a:t>draft-ietf-netmod-system-config</a:t>
            </a:r>
            <a:r>
              <a:rPr lang="en-US" sz="1800" dirty="0"/>
              <a:t>, -12 posted 2025-02-12, WG consensus, waiting for shepherd writeup</a:t>
            </a:r>
          </a:p>
          <a:p>
            <a:r>
              <a:rPr lang="en-US" sz="2000" dirty="0">
                <a:hlinkClick r:id="rId7"/>
              </a:rPr>
              <a:t>Reply LS on need for modeling isInvariant and SystemCreated in YANG</a:t>
            </a:r>
            <a:r>
              <a:rPr lang="en-US" sz="2000" dirty="0"/>
              <a:t> (2025/06/06)</a:t>
            </a:r>
          </a:p>
          <a:p>
            <a:pPr lvl="1"/>
            <a:r>
              <a:rPr lang="en-US" sz="1800" dirty="0"/>
              <a:t>To be on agenda for SA5 meeting in August</a:t>
            </a:r>
          </a:p>
        </p:txBody>
      </p:sp>
    </p:spTree>
    <p:extLst>
      <p:ext uri="{BB962C8B-B14F-4D97-AF65-F5344CB8AC3E}">
        <p14:creationId xmlns:p14="http://schemas.microsoft.com/office/powerpoint/2010/main" val="11663841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noAutofit/>
          </a:bodyPr>
          <a:lstStyle/>
          <a:p>
            <a:r>
              <a:rPr lang="en-US" dirty="0"/>
              <a:t>SA3 and RAN3 -&gt; TSVWG</a:t>
            </a:r>
          </a:p>
        </p:txBody>
      </p:sp>
      <p:sp>
        <p:nvSpPr>
          <p:cNvPr id="3" name="Espace réservé du contenu 2"/>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2"/>
              </a:rPr>
              <a:t>Reply LS on DTLS for SCTP</a:t>
            </a:r>
            <a:r>
              <a:rPr lang="en-US" sz="2400" dirty="0"/>
              <a:t> (2023/08/21) from SA3 </a:t>
            </a:r>
          </a:p>
          <a:p>
            <a:pPr>
              <a:buFont typeface="Arial" panose="020B0604020202020204" pitchFamily="34" charset="0"/>
              <a:buChar char="•"/>
            </a:pPr>
            <a:r>
              <a:rPr lang="en-US" sz="2400" dirty="0">
                <a:hlinkClick r:id="rId3"/>
              </a:rPr>
              <a:t>Reply LS on DTLS for SCTP next steps and request for input</a:t>
            </a:r>
            <a:r>
              <a:rPr lang="en-US" sz="2400" dirty="0"/>
              <a:t> (2023/08/30) from RAN 3</a:t>
            </a:r>
          </a:p>
          <a:p>
            <a:pPr lvl="1"/>
            <a:r>
              <a:rPr lang="en-US" sz="2000" dirty="0"/>
              <a:t>Both in response to </a:t>
            </a:r>
            <a:r>
              <a:rPr lang="en-US" sz="2000" dirty="0">
                <a:hlinkClick r:id="rId4"/>
              </a:rPr>
              <a:t>DTLS for SCTP next steps and request for input </a:t>
            </a:r>
            <a:r>
              <a:rPr lang="en-US" sz="2000" dirty="0"/>
              <a:t> (2023/08/04)</a:t>
            </a:r>
          </a:p>
          <a:p>
            <a:pPr lvl="1"/>
            <a:r>
              <a:rPr lang="en-US" sz="2000" dirty="0"/>
              <a:t>SA3 and RAN3 confirmed TSVWG’s interpretation of requirements</a:t>
            </a:r>
          </a:p>
          <a:p>
            <a:pPr>
              <a:buFont typeface="Arial" panose="020B0604020202020204" pitchFamily="34" charset="0"/>
              <a:buChar char="•"/>
            </a:pPr>
            <a:r>
              <a:rPr lang="en-GB" sz="2400" dirty="0"/>
              <a:t>TSVWG design team completed with agreement on design goals and security requirements; however, not able to reach consensus on a solution</a:t>
            </a:r>
          </a:p>
          <a:p>
            <a:pPr>
              <a:buFont typeface="Arial" panose="020B0604020202020204" pitchFamily="34" charset="0"/>
              <a:buChar char="•"/>
            </a:pPr>
            <a:r>
              <a:rPr lang="en-GB" sz="2400" dirty="0"/>
              <a:t>Next steps following IETF 122</a:t>
            </a:r>
          </a:p>
          <a:p>
            <a:pPr lvl="1"/>
            <a:r>
              <a:rPr lang="en-GB" sz="2000" dirty="0"/>
              <a:t>Restarting design team, deadline of IETF 123 Madrid (July 2025) to reach consensus on solution</a:t>
            </a:r>
          </a:p>
          <a:p>
            <a:pPr lvl="1"/>
            <a:r>
              <a:rPr lang="en-GB" sz="2000" dirty="0"/>
              <a:t>LS will be sent to communicate result</a:t>
            </a:r>
          </a:p>
        </p:txBody>
      </p:sp>
    </p:spTree>
    <p:extLst>
      <p:ext uri="{BB962C8B-B14F-4D97-AF65-F5344CB8AC3E}">
        <p14:creationId xmlns:p14="http://schemas.microsoft.com/office/powerpoint/2010/main" val="2482322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Published RFCs</a:t>
            </a:r>
          </a:p>
        </p:txBody>
      </p:sp>
      <p:sp>
        <p:nvSpPr>
          <p:cNvPr id="3" name="Espace réservé du contenu 2"/>
          <p:cNvSpPr>
            <a:spLocks noGrp="1"/>
          </p:cNvSpPr>
          <p:nvPr>
            <p:ph idx="1"/>
          </p:nvPr>
        </p:nvSpPr>
        <p:spPr/>
        <p:txBody>
          <a:bodyPr/>
          <a:lstStyle/>
          <a:p>
            <a:pPr marL="401638" indent="-388938"/>
            <a:r>
              <a:rPr lang="en-US" dirty="0">
                <a:highlight>
                  <a:srgbClr val="FFFFFF"/>
                </a:highlight>
              </a:rPr>
              <a:t>Messaging Use Cases and Extensions for Secure Telephone Identity Revisited (STIR), </a:t>
            </a:r>
            <a:r>
              <a:rPr lang="en-US" dirty="0">
                <a:highlight>
                  <a:srgbClr val="FFFFFF"/>
                </a:highlight>
                <a:hlinkClick r:id="rId2"/>
              </a:rPr>
              <a:t>RFC 9475</a:t>
            </a:r>
            <a:endParaRPr lang="en-US" dirty="0">
              <a:solidFill>
                <a:srgbClr val="FF0000"/>
              </a:solidFill>
              <a:highlight>
                <a:srgbClr val="FFFFFF"/>
              </a:highlight>
            </a:endParaRPr>
          </a:p>
          <a:p>
            <a:pPr lvl="1"/>
            <a:r>
              <a:rPr lang="en-US" dirty="0">
                <a:highlight>
                  <a:srgbClr val="FFFFFF"/>
                </a:highlight>
              </a:rPr>
              <a:t>Was draft-ietf-stir-messaging</a:t>
            </a:r>
          </a:p>
          <a:p>
            <a:pPr lvl="1"/>
            <a:r>
              <a:rPr lang="en-US" dirty="0">
                <a:highlight>
                  <a:srgbClr val="FFFFFF"/>
                </a:highlight>
              </a:rPr>
              <a:t>Published 2023-12-19</a:t>
            </a:r>
          </a:p>
          <a:p>
            <a:pPr lvl="1"/>
            <a:r>
              <a:rPr lang="en-US" dirty="0">
                <a:highlight>
                  <a:srgbClr val="FFFFFF"/>
                </a:highlight>
              </a:rPr>
              <a:t>Next steps: CRs to 33.127</a:t>
            </a:r>
          </a:p>
          <a:p>
            <a:pPr lvl="2"/>
            <a:r>
              <a:rPr lang="en-US" dirty="0">
                <a:highlight>
                  <a:srgbClr val="FFFFFF"/>
                </a:highlight>
                <a:hlinkClick r:id="rId3"/>
              </a:rPr>
              <a:t>17.15.0 </a:t>
            </a:r>
            <a:r>
              <a:rPr lang="en-US" dirty="0">
                <a:highlight>
                  <a:srgbClr val="FFFFFF"/>
                </a:highlight>
              </a:rPr>
              <a:t>updated references section but not the actual references within document</a:t>
            </a:r>
            <a:endParaRPr lang="en-US" dirty="0">
              <a:highlight>
                <a:srgbClr val="FFFFFF"/>
              </a:highlight>
              <a:hlinkClick r:id="rId4"/>
            </a:endParaRPr>
          </a:p>
          <a:p>
            <a:pPr lvl="2"/>
            <a:r>
              <a:rPr lang="en-US" dirty="0">
                <a:highlight>
                  <a:srgbClr val="FFFFFF"/>
                </a:highlight>
                <a:hlinkClick r:id="rId5"/>
              </a:rPr>
              <a:t>18.11.0</a:t>
            </a:r>
            <a:r>
              <a:rPr lang="en-US" dirty="0">
                <a:highlight>
                  <a:srgbClr val="FFFFFF"/>
                </a:highlight>
              </a:rPr>
              <a:t> updated references section but not the actual references within document</a:t>
            </a:r>
          </a:p>
          <a:p>
            <a:pPr lvl="2"/>
            <a:r>
              <a:rPr lang="en-US" dirty="0">
                <a:highlight>
                  <a:srgbClr val="FFFFFF"/>
                </a:highlight>
                <a:hlinkClick r:id="rId6"/>
              </a:rPr>
              <a:t>19.2.0</a:t>
            </a:r>
            <a:r>
              <a:rPr lang="en-US" dirty="0">
                <a:highlight>
                  <a:srgbClr val="FFFFFF"/>
                </a:highlight>
              </a:rPr>
              <a:t> updated correctly</a:t>
            </a:r>
          </a:p>
          <a:p>
            <a:pPr lvl="2"/>
            <a:endParaRPr lang="en-US" dirty="0">
              <a:highlight>
                <a:srgbClr val="FFFFFF"/>
              </a:highlight>
            </a:endParaRPr>
          </a:p>
          <a:p>
            <a:pPr lvl="2"/>
            <a:endParaRPr lang="en-US" dirty="0">
              <a:highlight>
                <a:srgbClr val="FFFFFF"/>
              </a:highlight>
            </a:endParaRPr>
          </a:p>
        </p:txBody>
      </p:sp>
    </p:spTree>
    <p:extLst>
      <p:ext uri="{BB962C8B-B14F-4D97-AF65-F5344CB8AC3E}">
        <p14:creationId xmlns:p14="http://schemas.microsoft.com/office/powerpoint/2010/main" val="1775699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and 23.503</a:t>
            </a:r>
            <a:endParaRPr lang="en-GB" dirty="0"/>
          </a:p>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dirty="0"/>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Waiting for publication of a normative reference, draft-</a:t>
            </a:r>
            <a:r>
              <a:rPr lang="en-US" dirty="0" err="1">
                <a:highlight>
                  <a:srgbClr val="FFFFFF"/>
                </a:highlight>
              </a:rPr>
              <a:t>ietf</a:t>
            </a:r>
            <a:r>
              <a:rPr lang="en-US" dirty="0">
                <a:highlight>
                  <a:srgbClr val="FFFFFF"/>
                </a:highlight>
              </a:rPr>
              <a:t>-</a:t>
            </a:r>
            <a:r>
              <a:rPr lang="en-US" dirty="0" err="1">
                <a:highlight>
                  <a:srgbClr val="FFFFFF"/>
                </a:highlight>
              </a:rPr>
              <a:t>sipcore-callinfo-rcd</a:t>
            </a:r>
            <a:r>
              <a:rPr lang="en-US" dirty="0">
                <a:highlight>
                  <a:srgbClr val="FFFFFF"/>
                </a:highlight>
              </a:rPr>
              <a:t>.</a:t>
            </a:r>
          </a:p>
          <a:p>
            <a:pPr lvl="1">
              <a:defRPr/>
            </a:pPr>
            <a:r>
              <a:rPr lang="en-US" dirty="0">
                <a:highlight>
                  <a:srgbClr val="FFFFFF"/>
                </a:highlight>
              </a:rPr>
              <a:t>draft-ietf-sipcore-callinfo-rcd-13 posted 2025-02-03, is in IESG review</a:t>
            </a:r>
          </a:p>
          <a:p>
            <a:pPr lvl="1">
              <a:defRPr/>
            </a:pPr>
            <a:r>
              <a:rPr lang="en-US" dirty="0">
                <a:highlight>
                  <a:srgbClr val="FFFFFF"/>
                </a:highlight>
              </a:rPr>
              <a:t>Next steps: Publish as Proposed Standard RFC, SA2 CR to 23.228, SA3 CRs to 33.127 and 33.128</a:t>
            </a:r>
          </a:p>
          <a:p>
            <a:pPr>
              <a:defRPr/>
            </a:pPr>
            <a:endParaRPr lang="en-GB" dirty="0"/>
          </a:p>
          <a:p>
            <a:pPr lvl="1">
              <a:defRPr/>
            </a:pPr>
            <a:endParaRPr lang="en-DE" dirty="0">
              <a:highlight>
                <a:srgbClr val="FFFF00"/>
              </a:highlight>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US" dirty="0">
                <a:solidFill>
                  <a:srgbClr val="FF0000"/>
                </a:solidFill>
                <a:highlight>
                  <a:srgbClr val="FFFFFF"/>
                </a:highlight>
              </a:rPr>
              <a:t>20</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01</a:t>
            </a:r>
            <a:r>
              <a:rPr lang="en-DE" dirty="0">
                <a:solidFill>
                  <a:srgbClr val="FF0000"/>
                </a:solidFill>
                <a:highlight>
                  <a:srgbClr val="FFFFFF"/>
                </a:highlight>
              </a:rPr>
              <a:t>/2</a:t>
            </a:r>
            <a:r>
              <a:rPr lang="en-US" dirty="0">
                <a:solidFill>
                  <a:srgbClr val="FF0000"/>
                </a:solidFill>
                <a:highlight>
                  <a:srgbClr val="FFFFFF"/>
                </a:highlight>
              </a:rPr>
              <a:t>5.</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draft-ietf-tsvwg-udp-options-38</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11</a:t>
            </a:r>
            <a:r>
              <a:rPr lang="en-DE" dirty="0">
                <a:highlight>
                  <a:srgbClr val="FFFFFF"/>
                </a:highlight>
              </a:rPr>
              <a:t>/24</a:t>
            </a:r>
            <a:r>
              <a:rPr lang="en-US" dirty="0">
                <a:highlight>
                  <a:srgbClr val="FFFFFF"/>
                </a:highlight>
              </a:rPr>
              <a:t>.</a:t>
            </a:r>
          </a:p>
          <a:p>
            <a:pPr lvl="1">
              <a:defRPr/>
            </a:pPr>
            <a:r>
              <a:rPr lang="en-US" dirty="0">
                <a:highlight>
                  <a:srgbClr val="FFFFFF"/>
                </a:highlight>
              </a:rPr>
              <a:t>Next steps: RFC publication, SA2 CR to 23.501,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sipcore-callinfo-rcd</a:t>
            </a:r>
            <a:endParaRPr lang="en-US" altLang="en-US" sz="1050" dirty="0">
              <a:solidFill>
                <a:srgbClr val="212529"/>
              </a:solidFill>
              <a:latin typeface="Inter"/>
            </a:endParaRPr>
          </a:p>
          <a:p>
            <a:pPr lvl="1">
              <a:defRPr/>
            </a:pPr>
            <a:r>
              <a:rPr lang="en-US" dirty="0">
                <a:highlight>
                  <a:srgbClr val="FFFFFF"/>
                </a:highlight>
              </a:rPr>
              <a:t>Title: </a:t>
            </a:r>
            <a:r>
              <a:rPr lang="en-US" altLang="en-US" dirty="0">
                <a:solidFill>
                  <a:srgbClr val="212529"/>
                </a:solidFill>
                <a:latin typeface="var(--bs-font-monospace)"/>
              </a:rPr>
              <a:t>SIP Call-Info Parameters for Rich Call Data</a:t>
            </a:r>
            <a:r>
              <a:rPr lang="en-US" altLang="en-US" sz="600" dirty="0"/>
              <a:t> </a:t>
            </a:r>
            <a:endParaRPr lang="en-US" altLang="en-US" dirty="0">
              <a:latin typeface="Arial" panose="020B0604020202020204" pitchFamily="34" charset="0"/>
            </a:endParaRPr>
          </a:p>
          <a:p>
            <a:pPr lvl="1">
              <a:defRPr/>
            </a:pPr>
            <a:r>
              <a:rPr lang="en-US" dirty="0">
                <a:highlight>
                  <a:srgbClr val="FFFFFF"/>
                </a:highlight>
              </a:rPr>
              <a:t>Status: </a:t>
            </a:r>
            <a:r>
              <a:rPr lang="en-US" b="0" i="0" dirty="0">
                <a:solidFill>
                  <a:srgbClr val="000000"/>
                </a:solidFill>
                <a:effectLst/>
                <a:latin typeface="Inter"/>
              </a:rPr>
              <a:t>In Last Call (ends 2025-02-17)</a:t>
            </a:r>
            <a:r>
              <a:rPr lang="en-US" altLang="en-US" dirty="0">
                <a:solidFill>
                  <a:srgbClr val="212529"/>
                </a:solidFill>
                <a:latin typeface="Inter"/>
              </a:rPr>
              <a:t> draft-ietf-sipcore-callinfo-rcd-13</a:t>
            </a:r>
            <a:r>
              <a:rPr lang="en-US" altLang="en-US" sz="1000" dirty="0">
                <a:solidFill>
                  <a:srgbClr val="212529"/>
                </a:solidFill>
                <a:latin typeface="Inter"/>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01</a:t>
            </a:r>
            <a:r>
              <a:rPr lang="en-DE" dirty="0">
                <a:highlight>
                  <a:srgbClr val="FFFFFF"/>
                </a:highlight>
              </a:rPr>
              <a:t>/2</a:t>
            </a:r>
            <a:r>
              <a:rPr lang="en-US" dirty="0">
                <a:highlight>
                  <a:srgbClr val="FFFFFF"/>
                </a:highlight>
              </a:rPr>
              <a:t>5.</a:t>
            </a:r>
          </a:p>
          <a:p>
            <a:pPr lvl="1">
              <a:defRPr/>
            </a:pPr>
            <a:r>
              <a:rPr lang="en-US" dirty="0">
                <a:highlight>
                  <a:srgbClr val="FFFFFF"/>
                </a:highlight>
              </a:rPr>
              <a:t>Next steps: RFC publication, SA2 CR to 23. 228, CT4 CR to 29.571</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 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a:t>
            </a:r>
          </a:p>
          <a:p>
            <a:pPr lvl="1">
              <a:defRPr/>
            </a:pPr>
            <a:r>
              <a:rPr lang="en-US" sz="2000" dirty="0">
                <a:highlight>
                  <a:srgbClr val="FFFFFF"/>
                </a:highlight>
              </a:rPr>
              <a:t>Revised to draft-ietf-sipcore-rfc7976bis-</a:t>
            </a:r>
            <a:r>
              <a:rPr lang="en-US" sz="2000" dirty="0">
                <a:solidFill>
                  <a:srgbClr val="FF0000"/>
                </a:solidFill>
                <a:highlight>
                  <a:srgbClr val="FFFFFF"/>
                </a:highlight>
              </a:rPr>
              <a:t>02</a:t>
            </a:r>
            <a:r>
              <a:rPr lang="en-US" sz="2000" dirty="0">
                <a:highlight>
                  <a:srgbClr val="FFFFFF"/>
                </a:highlight>
              </a:rPr>
              <a:t>, posted </a:t>
            </a:r>
            <a:r>
              <a:rPr lang="en-US" sz="2000" dirty="0">
                <a:solidFill>
                  <a:srgbClr val="FF0000"/>
                </a:solidFill>
                <a:highlight>
                  <a:srgbClr val="FFFFFF"/>
                </a:highlight>
              </a:rPr>
              <a:t>04</a:t>
            </a:r>
            <a:r>
              <a:rPr lang="en-US" sz="2000" dirty="0">
                <a:highlight>
                  <a:srgbClr val="FFFFFF"/>
                </a:highlight>
              </a:rPr>
              <a:t>/2025</a:t>
            </a:r>
          </a:p>
          <a:p>
            <a:pPr lvl="1">
              <a:defRPr/>
            </a:pPr>
            <a:r>
              <a:rPr lang="en-US" sz="2000" dirty="0">
                <a:highlight>
                  <a:srgbClr val="FFFFFF"/>
                </a:highlight>
              </a:rPr>
              <a:t>Next steps:</a:t>
            </a:r>
            <a:r>
              <a:rPr lang="en-DE" sz="2000">
                <a:highlight>
                  <a:srgbClr val="FFFFFF"/>
                </a:highlight>
              </a:rPr>
              <a:t> </a:t>
            </a:r>
            <a:r>
              <a:rPr lang="en-US" sz="2000" dirty="0">
                <a:highlight>
                  <a:srgbClr val="FFFFFF"/>
                </a:highlight>
              </a:rPr>
              <a:t>RFC publication, CT1 CR to 24.229</a:t>
            </a: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14 </a:t>
            </a:r>
            <a:r>
              <a:rPr lang="en-US" dirty="0">
                <a:highlight>
                  <a:srgbClr val="FFFFFF"/>
                </a:highlight>
              </a:rPr>
              <a:t>posted </a:t>
            </a:r>
            <a:r>
              <a:rPr lang="en-US" dirty="0">
                <a:solidFill>
                  <a:srgbClr val="FF0000"/>
                </a:solidFill>
                <a:highlight>
                  <a:srgbClr val="FFFFFF"/>
                </a:highlight>
              </a:rPr>
              <a:t>04/2025</a:t>
            </a:r>
            <a:r>
              <a:rPr lang="en-DE" dirty="0">
                <a:solidFill>
                  <a:srgbClr val="FF0000"/>
                </a:solidFill>
                <a:highlight>
                  <a:srgbClr val="FFFFFF"/>
                </a:highlight>
              </a:rPr>
              <a:t> </a:t>
            </a:r>
            <a:br>
              <a:rPr lang="en-DE" dirty="0">
                <a:solidFill>
                  <a:srgbClr val="FF0000"/>
                </a:solidFill>
                <a:highlight>
                  <a:srgbClr val="FFFFFF"/>
                </a:highlight>
              </a:rPr>
            </a:b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CT1 CR to 24.193, SA3 CR to 33.501</a:t>
            </a:r>
            <a:endParaRPr lang="en-DE" dirty="0">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draft-ietf-mimi-content-05</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a:t>
            </a:r>
            <a:r>
              <a:rPr lang="en-US" altLang="en-US" dirty="0">
                <a:solidFill>
                  <a:srgbClr val="FF0000"/>
                </a:solidFill>
                <a:highlight>
                  <a:srgbClr val="FFFFFF"/>
                </a:highlight>
                <a:latin typeface="Inter"/>
              </a:rPr>
              <a:t>6</a:t>
            </a:r>
            <a:r>
              <a:rPr lang="en-US" dirty="0">
                <a:highlight>
                  <a:srgbClr val="FFFFFF"/>
                </a:highlight>
              </a:rPr>
              <a:t> posted </a:t>
            </a:r>
            <a:r>
              <a:rPr lang="en-US" dirty="0">
                <a:solidFill>
                  <a:srgbClr val="FF0000"/>
                </a:solidFill>
                <a:highlight>
                  <a:srgbClr val="FFFFFF"/>
                </a:highlight>
              </a:rPr>
              <a:t>02/2025</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SA4 CR to </a:t>
            </a:r>
            <a:r>
              <a:rPr lang="en-DE" dirty="0">
                <a:highlight>
                  <a:srgbClr val="FFFFFF"/>
                </a:highlight>
              </a:rPr>
              <a:t>26.143</a:t>
            </a: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ltLang="en-US" dirty="0">
                <a:highlight>
                  <a:srgbClr val="FFFFFF"/>
                </a:highlight>
                <a:hlinkClick r:id="rId2"/>
              </a:rPr>
              <a:t>draft-</a:t>
            </a:r>
            <a:r>
              <a:rPr lang="en-US" altLang="en-US" dirty="0" err="1">
                <a:highlight>
                  <a:srgbClr val="FFFFFF"/>
                </a:highlight>
                <a:hlinkClick r:id="rId2"/>
              </a:rPr>
              <a:t>ietf</a:t>
            </a:r>
            <a:r>
              <a:rPr lang="en-US" altLang="en-US" dirty="0">
                <a:highlight>
                  <a:srgbClr val="FFFFFF"/>
                </a:highlight>
                <a:hlinkClick r:id="rId2"/>
              </a:rPr>
              <a:t>-</a:t>
            </a:r>
            <a:r>
              <a:rPr lang="en-US" altLang="en-US" dirty="0" err="1">
                <a:highlight>
                  <a:srgbClr val="FFFFFF"/>
                </a:highlight>
                <a:hlinkClick r:id="rId2"/>
              </a:rPr>
              <a:t>moq</a:t>
            </a:r>
            <a:r>
              <a:rPr lang="en-US" altLang="en-US" dirty="0">
                <a:highlight>
                  <a:srgbClr val="FFFFFF"/>
                </a:highlight>
                <a:hlinkClick r:id="rId2"/>
              </a:rPr>
              <a:t>-transport</a:t>
            </a:r>
            <a:endParaRPr lang="en-US" altLang="en-US" dirty="0">
              <a:highlight>
                <a:srgbClr val="FFFFFF"/>
              </a:highlight>
            </a:endParaRPr>
          </a:p>
          <a:p>
            <a:pPr lvl="1">
              <a:defRPr/>
            </a:pPr>
            <a:r>
              <a:rPr lang="en-US" sz="2000" dirty="0">
                <a:highlight>
                  <a:srgbClr val="FFFFFF"/>
                </a:highlight>
              </a:rPr>
              <a:t>Title: </a:t>
            </a:r>
            <a:r>
              <a:rPr lang="en-US" sz="2000" b="0" i="0" dirty="0">
                <a:solidFill>
                  <a:srgbClr val="212529"/>
                </a:solidFill>
                <a:effectLst/>
                <a:latin typeface="Inter"/>
              </a:rPr>
              <a:t>Media over QUIC Transport</a:t>
            </a:r>
          </a:p>
          <a:p>
            <a:pPr lvl="1">
              <a:defRPr/>
            </a:pPr>
            <a:r>
              <a:rPr lang="en-US" sz="2000" dirty="0">
                <a:highlight>
                  <a:srgbClr val="FFFFFF"/>
                </a:highlight>
              </a:rPr>
              <a:t>Status: WG document, </a:t>
            </a:r>
            <a:r>
              <a:rPr lang="en-US" altLang="en-US" sz="2000" dirty="0">
                <a:solidFill>
                  <a:srgbClr val="212529"/>
                </a:solidFill>
                <a:latin typeface="Inter"/>
              </a:rPr>
              <a:t>draft-ietf-moq-transport-</a:t>
            </a:r>
            <a:r>
              <a:rPr lang="en-US" altLang="en-US" sz="2000" dirty="0">
                <a:solidFill>
                  <a:srgbClr val="FF0000"/>
                </a:solidFill>
                <a:latin typeface="Inter"/>
              </a:rPr>
              <a:t>11</a:t>
            </a:r>
            <a:r>
              <a:rPr lang="en-US" altLang="en-US" sz="2000" dirty="0">
                <a:solidFill>
                  <a:srgbClr val="212529"/>
                </a:solidFill>
                <a:latin typeface="Inter"/>
              </a:rPr>
              <a:t> posted </a:t>
            </a:r>
            <a:r>
              <a:rPr lang="en-US" altLang="en-US" sz="2000" dirty="0">
                <a:solidFill>
                  <a:srgbClr val="FF0000"/>
                </a:solidFill>
                <a:latin typeface="Inter"/>
              </a:rPr>
              <a:t>04/2025</a:t>
            </a:r>
            <a:endParaRPr lang="en-US" sz="2000" dirty="0">
              <a:solidFill>
                <a:srgbClr val="FF0000"/>
              </a:solidFill>
            </a:endParaRP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SA2 CR to 23.501, CT4 CRs to 29.571, 29.244</a:t>
            </a: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-masque-</a:t>
            </a:r>
            <a:r>
              <a:rPr lang="en-US" altLang="en-US" dirty="0" err="1">
                <a:solidFill>
                  <a:srgbClr val="212529"/>
                </a:solidFill>
                <a:latin typeface="Inter"/>
                <a:hlinkClick r:id="rId3"/>
              </a:rPr>
              <a:t>quic</a:t>
            </a:r>
            <a:r>
              <a:rPr lang="en-US" altLang="en-US" dirty="0">
                <a:solidFill>
                  <a:srgbClr val="212529"/>
                </a:solidFill>
                <a:latin typeface="Inter"/>
                <a:hlinkClick r:id="rId3"/>
              </a:rPr>
              <a:t>-proxy</a:t>
            </a:r>
            <a:endParaRPr lang="en-US" dirty="0">
              <a:highlight>
                <a:srgbClr val="FFFFFF"/>
              </a:highlight>
            </a:endParaRPr>
          </a:p>
          <a:p>
            <a:pPr lvl="1"/>
            <a:r>
              <a:rPr lang="en-US" dirty="0">
                <a:highlight>
                  <a:srgbClr val="FFFFFF"/>
                </a:highlight>
              </a:rPr>
              <a:t>Title: </a:t>
            </a:r>
            <a:r>
              <a:rPr lang="en-US" b="0" i="0" dirty="0">
                <a:solidFill>
                  <a:srgbClr val="212529"/>
                </a:solidFill>
                <a:effectLst/>
                <a:latin typeface="Inter"/>
              </a:rPr>
              <a:t>QUIC-Aware Proxying Using HTTP</a:t>
            </a:r>
          </a:p>
          <a:p>
            <a:pPr lvl="1"/>
            <a:r>
              <a:rPr lang="en-US" dirty="0">
                <a:highlight>
                  <a:srgbClr val="FFFFFF"/>
                </a:highlight>
              </a:rPr>
              <a:t>Status: </a:t>
            </a:r>
            <a:r>
              <a:rPr lang="en-US" altLang="en-US" dirty="0">
                <a:solidFill>
                  <a:srgbClr val="212529"/>
                </a:solidFill>
                <a:latin typeface="Inter"/>
              </a:rPr>
              <a:t>draft-ietf-masque-quic-proxy-</a:t>
            </a:r>
            <a:r>
              <a:rPr lang="en-US" altLang="en-US" dirty="0">
                <a:solidFill>
                  <a:srgbClr val="FF0000"/>
                </a:solidFill>
                <a:latin typeface="Inter"/>
              </a:rPr>
              <a:t>05</a:t>
            </a:r>
            <a:r>
              <a:rPr lang="en-US" dirty="0">
                <a:solidFill>
                  <a:srgbClr val="000000"/>
                </a:solidFill>
                <a:highlight>
                  <a:srgbClr val="FFFFFF"/>
                </a:highlight>
              </a:rPr>
              <a:t> posted </a:t>
            </a:r>
            <a:r>
              <a:rPr lang="en-US" dirty="0">
                <a:solidFill>
                  <a:srgbClr val="FF0000"/>
                </a:solidFill>
                <a:highlight>
                  <a:srgbClr val="FFFFFF"/>
                </a:highlight>
              </a:rPr>
              <a:t>03/2025</a:t>
            </a:r>
          </a:p>
          <a:p>
            <a:pPr lvl="1"/>
            <a:r>
              <a:rPr lang="en-US" dirty="0">
                <a:highlight>
                  <a:srgbClr val="FFFFFF"/>
                </a:highlight>
              </a:rPr>
              <a:t>Next steps: WGLC, IESG review, RFC publication, SA2 CR to 23.501, CT4 CR to 29.244</a:t>
            </a:r>
          </a:p>
          <a:p>
            <a:pPr>
              <a:defRPr/>
            </a:pPr>
            <a:endParaRPr lang="fr-FR" dirty="0"/>
          </a:p>
          <a:p>
            <a:pPr>
              <a:defRPr/>
            </a:pPr>
            <a:endParaRPr lang="fr-FR" dirty="0"/>
          </a:p>
        </p:txBody>
      </p:sp>
      <p:sp>
        <p:nvSpPr>
          <p:cNvPr id="6" name="Rectangle 4">
            <a:extLst>
              <a:ext uri="{FF2B5EF4-FFF2-40B4-BE49-F238E27FC236}">
                <a16:creationId xmlns:a16="http://schemas.microsoft.com/office/drawing/2014/main" id="{00C731E4-58C1-4589-8C06-D2C157CC2B5D}"/>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5">
            <a:extLst>
              <a:ext uri="{FF2B5EF4-FFF2-40B4-BE49-F238E27FC236}">
                <a16:creationId xmlns:a16="http://schemas.microsoft.com/office/drawing/2014/main" id="{5F973BB2-89CC-4CE8-8665-37598D24E28A}"/>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a:t>
            </a:r>
            <a:r>
              <a:rPr lang="en-US" dirty="0">
                <a:solidFill>
                  <a:srgbClr val="000000"/>
                </a:solidFill>
                <a:highlight>
                  <a:srgbClr val="FFFFFF"/>
                </a:highlight>
              </a:rPr>
              <a:t>draft-ietf-masque-connect-ethernet-</a:t>
            </a:r>
            <a:r>
              <a:rPr lang="en-US" dirty="0">
                <a:solidFill>
                  <a:srgbClr val="FF0000"/>
                </a:solidFill>
                <a:highlight>
                  <a:srgbClr val="FFFFFF"/>
                </a:highlight>
              </a:rPr>
              <a:t>06</a:t>
            </a:r>
            <a:r>
              <a:rPr lang="en-US" dirty="0">
                <a:solidFill>
                  <a:srgbClr val="000000"/>
                </a:solidFill>
                <a:highlight>
                  <a:srgbClr val="FFFFFF"/>
                </a:highlight>
              </a:rPr>
              <a:t> posted </a:t>
            </a:r>
            <a:r>
              <a:rPr lang="en-US" dirty="0">
                <a:solidFill>
                  <a:srgbClr val="FF0000"/>
                </a:solidFill>
                <a:highlight>
                  <a:srgbClr val="FFFFFF"/>
                </a:highlight>
              </a:rPr>
              <a:t>01/2025</a:t>
            </a:r>
          </a:p>
          <a:p>
            <a:pPr lvl="2"/>
            <a:r>
              <a:rPr lang="en-US" dirty="0">
                <a:solidFill>
                  <a:srgbClr val="000000"/>
                </a:solidFill>
                <a:highlight>
                  <a:srgbClr val="FFFFFF"/>
                </a:highlight>
              </a:rPr>
              <a:t>Expected to start WGLC soon</a:t>
            </a:r>
          </a:p>
          <a:p>
            <a:pPr lvl="1"/>
            <a:r>
              <a:rPr lang="en-US" dirty="0">
                <a:highlight>
                  <a:srgbClr val="FFFFFF"/>
                </a:highlight>
              </a:rPr>
              <a:t>Next steps: WGLC, IESG review, RFC publication, SA2 CR to 23.501, CT1 CR to 24.193</a:t>
            </a:r>
          </a:p>
          <a:p>
            <a:pPr marL="0" indent="0">
              <a:buNone/>
            </a:pPr>
            <a:endParaRPr lang="fr-FR" dirty="0"/>
          </a:p>
          <a:p>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1022838" y="1761027"/>
            <a:ext cx="10515600" cy="4351338"/>
          </a:xfrm>
        </p:spPr>
        <p:txBody>
          <a:bodyPr/>
          <a:lstStyle/>
          <a:p>
            <a:pPr marL="176213" indent="-176213">
              <a:spcAft>
                <a:spcPts val="900"/>
              </a:spcAft>
              <a:tabLst>
                <a:tab pos="176213" algn="l"/>
              </a:tabLst>
            </a:pPr>
            <a:r>
              <a:rPr lang="en-US" sz="1600" dirty="0">
                <a:latin typeface="Arial" panose="020B0604020202020204" pitchFamily="34" charset="0"/>
                <a:ea typeface="Calibri" panose="020F0502020204030204" pitchFamily="34" charset="0"/>
                <a:cs typeface="Arial" panose="020B0604020202020204" pitchFamily="34" charset="0"/>
              </a:rPr>
              <a:t> </a:t>
            </a:r>
            <a:r>
              <a:rPr lang="en-GB" sz="1600" dirty="0">
                <a:latin typeface="Arial" panose="020B0604020202020204" pitchFamily="34" charset="0"/>
                <a:ea typeface="Calibri" panose="020F0502020204030204" pitchFamily="34" charset="0"/>
                <a:cs typeface="Arial" panose="020B0604020202020204" pitchFamily="34" charset="0"/>
              </a:rPr>
              <a:t>IETF RFC 2460: "Internet Protocol, Version 6 (IPv6) Specification“ </a:t>
            </a:r>
            <a:r>
              <a:rPr lang="en-SE" sz="1600" dirty="0">
                <a:latin typeface="Arial" panose="020B0604020202020204" pitchFamily="34" charset="0"/>
                <a:ea typeface="Calibri" panose="020F0502020204030204" pitchFamily="34" charset="0"/>
                <a:cs typeface="Arial" panose="020B0604020202020204" pitchFamily="34" charset="0"/>
              </a:rPr>
              <a:t>obsoleted by </a:t>
            </a:r>
            <a:r>
              <a:rPr lang="en-SE" sz="1600" dirty="0">
                <a:latin typeface="Arial" panose="020B0604020202020204" pitchFamily="34" charset="0"/>
                <a:ea typeface="Calibri" panose="020F0502020204030204" pitchFamily="34" charset="0"/>
                <a:cs typeface="Arial" panose="020B0604020202020204" pitchFamily="34" charset="0"/>
                <a:hlinkClick r:id="rId2"/>
              </a:rPr>
              <a:t>RFC 8200 </a:t>
            </a:r>
            <a:r>
              <a:rPr lang="en-SE" sz="1600" dirty="0">
                <a:latin typeface="Arial" panose="020B0604020202020204" pitchFamily="34" charset="0"/>
                <a:ea typeface="Calibri" panose="020F0502020204030204" pitchFamily="34" charset="0"/>
                <a:cs typeface="Arial" panose="020B0604020202020204" pitchFamily="34" charset="0"/>
              </a:rPr>
              <a:t>updated by RFC 9763</a:t>
            </a:r>
            <a:endParaRPr lang="en-US" sz="16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600" dirty="0">
                <a:highlight>
                  <a:srgbClr val="FFFFFF"/>
                </a:highlight>
                <a:latin typeface="Arial" panose="020B0604020202020204" pitchFamily="34" charset="0"/>
                <a:cs typeface="Arial" panose="020B0604020202020204" pitchFamily="34" charset="0"/>
              </a:rPr>
              <a:t> </a:t>
            </a:r>
            <a:r>
              <a:rPr lang="en-SE" sz="1600" dirty="0">
                <a:effectLst/>
                <a:latin typeface="Arial" panose="020B0604020202020204" pitchFamily="34" charset="0"/>
                <a:ea typeface="Calibri" panose="020F0502020204030204" pitchFamily="34" charset="0"/>
                <a:cs typeface="Arial" panose="020B0604020202020204" pitchFamily="34" charset="0"/>
              </a:rPr>
              <a:t>RFC</a:t>
            </a:r>
            <a:r>
              <a:rPr lang="en-US" sz="1600" dirty="0">
                <a:effectLst/>
                <a:latin typeface="Arial" panose="020B0604020202020204" pitchFamily="34" charset="0"/>
                <a:ea typeface="Calibri" panose="020F0502020204030204" pitchFamily="34" charset="0"/>
                <a:cs typeface="Arial" panose="020B0604020202020204" pitchFamily="34" charset="0"/>
              </a:rPr>
              <a:t> </a:t>
            </a:r>
            <a:r>
              <a:rPr lang="en-SE" sz="1600" dirty="0">
                <a:effectLst/>
                <a:latin typeface="Arial" panose="020B0604020202020204" pitchFamily="34" charset="0"/>
                <a:ea typeface="Calibri" panose="020F0502020204030204" pitchFamily="34" charset="0"/>
                <a:cs typeface="Arial" panose="020B0604020202020204" pitchFamily="34" charset="0"/>
              </a:rPr>
              <a:t>3315 and RFC 3736 both are obsoleted by RFC</a:t>
            </a:r>
            <a:r>
              <a:rPr lang="en-US" sz="1600" dirty="0">
                <a:effectLst/>
                <a:latin typeface="Arial" panose="020B0604020202020204" pitchFamily="34" charset="0"/>
                <a:ea typeface="Calibri" panose="020F0502020204030204" pitchFamily="34" charset="0"/>
                <a:cs typeface="Arial" panose="020B0604020202020204" pitchFamily="34" charset="0"/>
              </a:rPr>
              <a:t> </a:t>
            </a:r>
            <a:r>
              <a:rPr lang="en-SE" sz="1600" dirty="0">
                <a:effectLst/>
                <a:latin typeface="Arial" panose="020B0604020202020204" pitchFamily="34" charset="0"/>
                <a:ea typeface="Calibri" panose="020F0502020204030204" pitchFamily="34" charset="0"/>
                <a:cs typeface="Arial" panose="020B0604020202020204" pitchFamily="34" charset="0"/>
                <a:hlinkClick r:id="rId3"/>
              </a:rPr>
              <a:t>8415</a:t>
            </a:r>
            <a:r>
              <a:rPr lang="en-US" sz="1600" dirty="0">
                <a:effectLst/>
                <a:latin typeface="Arial" panose="020B0604020202020204" pitchFamily="34" charset="0"/>
                <a:ea typeface="Calibri" panose="020F0502020204030204" pitchFamily="34" charset="0"/>
                <a:cs typeface="Arial" panose="020B0604020202020204" pitchFamily="34" charset="0"/>
              </a:rPr>
              <a:t> </a:t>
            </a:r>
            <a:r>
              <a:rPr lang="en-US" sz="1600" dirty="0">
                <a:latin typeface="Arial" panose="020B0604020202020204" pitchFamily="34" charset="0"/>
                <a:ea typeface="Calibri" panose="020F0502020204030204" pitchFamily="34" charset="0"/>
                <a:cs typeface="Arial" panose="020B0604020202020204" pitchFamily="34" charset="0"/>
              </a:rPr>
              <a:t>“</a:t>
            </a:r>
            <a:r>
              <a:rPr lang="en-US" altLang="en-US" sz="1600" dirty="0">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600" dirty="0">
                <a:latin typeface="Arial" panose="020B0604020202020204" pitchFamily="34" charset="0"/>
                <a:ea typeface="Calibri" panose="020F0502020204030204" pitchFamily="34" charset="0"/>
                <a:cs typeface="Arial" panose="020B0604020202020204" pitchFamily="34" charset="0"/>
              </a:rPr>
              <a:t>”</a:t>
            </a:r>
          </a:p>
          <a:p>
            <a:pPr marL="176213" indent="-176213">
              <a:spcAft>
                <a:spcPts val="900"/>
              </a:spcAft>
              <a:tabLst>
                <a:tab pos="176213" algn="l"/>
              </a:tabLst>
            </a:pPr>
            <a:r>
              <a:rPr lang="en-SE" sz="1600" dirty="0">
                <a:effectLst/>
                <a:latin typeface="Arial" panose="020B0604020202020204" pitchFamily="34" charset="0"/>
                <a:ea typeface="Calibri" panose="020F0502020204030204" pitchFamily="34" charset="0"/>
                <a:cs typeface="Arial" panose="020B0604020202020204" pitchFamily="34" charset="0"/>
              </a:rPr>
              <a:t>RFC4122 Obsoleted by: RFC </a:t>
            </a:r>
            <a:r>
              <a:rPr lang="en-SE" sz="1600" u="none" strike="noStrike"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4"/>
              </a:rPr>
              <a:t>9562</a:t>
            </a:r>
            <a:endParaRPr lang="en-US" sz="1600" u="none" strike="noStrike" dirty="0">
              <a:solidFill>
                <a:srgbClr val="0000FF"/>
              </a:solidFill>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GB" sz="1600" dirty="0">
                <a:latin typeface="Arial" panose="020B0604020202020204" pitchFamily="34" charset="0"/>
                <a:ea typeface="Calibri" panose="020F0502020204030204" pitchFamily="34" charset="0"/>
                <a:cs typeface="Arial" panose="020B0604020202020204" pitchFamily="34" charset="0"/>
              </a:rPr>
              <a:t>IETF RFC 4282: "The Network Access Identifier“ Obsoleted by: RFC </a:t>
            </a:r>
            <a:r>
              <a:rPr lang="en-GB" sz="1600" dirty="0">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7542</a:t>
            </a:r>
            <a:endParaRPr lang="en-GB" sz="16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GB" sz="1600" dirty="0">
                <a:latin typeface="Arial" panose="020B0604020202020204" pitchFamily="34" charset="0"/>
                <a:ea typeface="Calibri" panose="020F0502020204030204" pitchFamily="34" charset="0"/>
                <a:cs typeface="Arial" panose="020B0604020202020204" pitchFamily="34" charset="0"/>
              </a:rPr>
              <a:t>IETF RFC 7230: "Hypertext Transfer Protocol (HTTP/1.1): Message Syntax and Routing“ </a:t>
            </a:r>
            <a:r>
              <a:rPr lang="en-US" sz="1600" dirty="0">
                <a:latin typeface="Arial" panose="020B0604020202020204" pitchFamily="34" charset="0"/>
                <a:ea typeface="Calibri" panose="020F0502020204030204" pitchFamily="34" charset="0"/>
                <a:cs typeface="Arial" panose="020B0604020202020204" pitchFamily="34" charset="0"/>
              </a:rPr>
              <a:t>Obsoleted by: </a:t>
            </a:r>
            <a:r>
              <a:rPr lang="en-US" sz="1600" dirty="0">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9110</a:t>
            </a:r>
            <a:r>
              <a:rPr lang="en-US" sz="1600" dirty="0">
                <a:latin typeface="Arial" panose="020B0604020202020204" pitchFamily="34" charset="0"/>
                <a:ea typeface="Calibri" panose="020F0502020204030204" pitchFamily="34" charset="0"/>
                <a:cs typeface="Arial" panose="020B0604020202020204" pitchFamily="34" charset="0"/>
              </a:rPr>
              <a:t>, </a:t>
            </a:r>
            <a:r>
              <a:rPr lang="en-US" sz="1600" dirty="0">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9112</a:t>
            </a:r>
            <a:endParaRPr lang="en-GB" sz="16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600" dirty="0">
                <a:latin typeface="Arial" panose="020B0604020202020204" pitchFamily="34" charset="0"/>
                <a:ea typeface="Calibri" panose="020F0502020204030204" pitchFamily="34" charset="0"/>
                <a:cs typeface="Arial" panose="020B0604020202020204" pitchFamily="34" charset="0"/>
              </a:rPr>
              <a:t> </a:t>
            </a:r>
            <a:r>
              <a:rPr lang="en-US" sz="1600" dirty="0">
                <a:effectLst/>
                <a:latin typeface="Arial" panose="020B0604020202020204" pitchFamily="34" charset="0"/>
                <a:ea typeface="Calibri" panose="020F0502020204030204" pitchFamily="34" charset="0"/>
                <a:cs typeface="Arial" panose="020B0604020202020204" pitchFamily="34" charset="0"/>
              </a:rPr>
              <a:t>RFC 3810  </a:t>
            </a:r>
            <a:r>
              <a:rPr lang="en-US" sz="1600" dirty="0">
                <a:latin typeface="Arial" panose="020B0604020202020204" pitchFamily="34" charset="0"/>
                <a:ea typeface="Calibri" panose="020F0502020204030204" pitchFamily="34" charset="0"/>
                <a:cs typeface="Arial" panose="020B0604020202020204" pitchFamily="34" charset="0"/>
              </a:rPr>
              <a:t>“</a:t>
            </a:r>
            <a:r>
              <a:rPr lang="en-US" sz="1600" dirty="0">
                <a:effectLst/>
                <a:latin typeface="Arial" panose="020B0604020202020204" pitchFamily="34" charset="0"/>
                <a:ea typeface="Calibri" panose="020F0502020204030204" pitchFamily="34" charset="0"/>
                <a:cs typeface="Arial" panose="020B0604020202020204" pitchFamily="34" charset="0"/>
              </a:rPr>
              <a:t>Multicast Listener Discovery Version 2 (MLDv2) for IPv6”  obsoleted by </a:t>
            </a:r>
            <a:r>
              <a:rPr lang="en-US" sz="1600" dirty="0">
                <a:effectLst/>
                <a:latin typeface="Arial" panose="020B0604020202020204" pitchFamily="34" charset="0"/>
                <a:ea typeface="Calibri" panose="020F0502020204030204" pitchFamily="34" charset="0"/>
                <a:cs typeface="Arial" panose="020B0604020202020204" pitchFamily="34" charset="0"/>
                <a:hlinkClick r:id="rId8"/>
              </a:rPr>
              <a:t>RFC 9777</a:t>
            </a:r>
            <a:endParaRPr lang="en-US" sz="16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600" dirty="0">
                <a:effectLst/>
                <a:latin typeface="Arial" panose="020B0604020202020204" pitchFamily="34" charset="0"/>
                <a:ea typeface="Calibri" panose="020F0502020204030204" pitchFamily="34" charset="0"/>
                <a:cs typeface="Arial" panose="020B0604020202020204" pitchFamily="34" charset="0"/>
              </a:rPr>
              <a:t>RFC 3376  “</a:t>
            </a:r>
            <a:r>
              <a:rPr lang="en-US" sz="1600" dirty="0">
                <a:solidFill>
                  <a:srgbClr val="444444"/>
                </a:solidFill>
                <a:effectLst/>
                <a:latin typeface="Arial" panose="020B0604020202020204" pitchFamily="34" charset="0"/>
                <a:ea typeface="Calibri" panose="020F0502020204030204" pitchFamily="34" charset="0"/>
                <a:cs typeface="Arial" panose="020B0604020202020204" pitchFamily="34" charset="0"/>
              </a:rPr>
              <a:t>Internet Group Management Protocol, Version 3”</a:t>
            </a:r>
            <a:r>
              <a:rPr lang="en-US" sz="1600" dirty="0">
                <a:effectLst/>
                <a:latin typeface="Arial" panose="020B0604020202020204" pitchFamily="34" charset="0"/>
                <a:ea typeface="Calibri" panose="020F0502020204030204" pitchFamily="34" charset="0"/>
                <a:cs typeface="Arial" panose="020B0604020202020204" pitchFamily="34" charset="0"/>
              </a:rPr>
              <a:t> obsoleted by </a:t>
            </a:r>
            <a:r>
              <a:rPr lang="en-US" sz="1600" dirty="0">
                <a:effectLst/>
                <a:latin typeface="Arial" panose="020B0604020202020204" pitchFamily="34" charset="0"/>
                <a:ea typeface="Calibri" panose="020F0502020204030204" pitchFamily="34" charset="0"/>
                <a:cs typeface="Arial" panose="020B0604020202020204" pitchFamily="34" charset="0"/>
                <a:hlinkClick r:id="rId9"/>
              </a:rPr>
              <a:t>RFC 9776</a:t>
            </a:r>
            <a:endParaRPr lang="en-US" sz="16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600" dirty="0">
                <a:effectLst/>
                <a:latin typeface="Arial" panose="020B0604020202020204" pitchFamily="34" charset="0"/>
                <a:ea typeface="Calibri" panose="020F0502020204030204" pitchFamily="34" charset="0"/>
                <a:cs typeface="Arial" panose="020B0604020202020204" pitchFamily="34" charset="0"/>
              </a:rPr>
              <a:t>RFC 6750  “</a:t>
            </a:r>
            <a:r>
              <a:rPr lang="en-US" sz="1600" dirty="0">
                <a:solidFill>
                  <a:srgbClr val="444444"/>
                </a:solidFill>
                <a:effectLst/>
                <a:latin typeface="Arial" panose="020B0604020202020204" pitchFamily="34" charset="0"/>
                <a:ea typeface="Calibri" panose="020F0502020204030204" pitchFamily="34" charset="0"/>
                <a:cs typeface="Arial" panose="020B0604020202020204" pitchFamily="34" charset="0"/>
              </a:rPr>
              <a:t>The OAuth 2.0 Authorization Framework”</a:t>
            </a:r>
            <a:r>
              <a:rPr lang="en-US" sz="1600" dirty="0">
                <a:effectLst/>
                <a:latin typeface="Arial" panose="020B0604020202020204" pitchFamily="34" charset="0"/>
                <a:ea typeface="Calibri" panose="020F0502020204030204" pitchFamily="34" charset="0"/>
                <a:cs typeface="Arial" panose="020B0604020202020204" pitchFamily="34" charset="0"/>
              </a:rPr>
              <a:t>   obsoleted by RFC </a:t>
            </a:r>
            <a:r>
              <a:rPr lang="en-US" sz="1600" dirty="0">
                <a:effectLst/>
                <a:latin typeface="Arial" panose="020B0604020202020204" pitchFamily="34" charset="0"/>
                <a:ea typeface="Calibri" panose="020F0502020204030204" pitchFamily="34" charset="0"/>
                <a:cs typeface="Arial" panose="020B0604020202020204" pitchFamily="34" charset="0"/>
                <a:hlinkClick r:id="rId10"/>
              </a:rPr>
              <a:t>9700</a:t>
            </a:r>
            <a:endParaRPr lang="en-US" sz="16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12529"/>
                </a:solidFill>
                <a:latin typeface="Inter"/>
              </a:rPr>
              <a:t>RESTful Provisioning Protocol (</a:t>
            </a:r>
            <a:r>
              <a:rPr lang="en-US" dirty="0" err="1">
                <a:solidFill>
                  <a:srgbClr val="212529"/>
                </a:solidFill>
                <a:latin typeface="Inter"/>
              </a:rPr>
              <a:t>rpp</a:t>
            </a:r>
            <a:r>
              <a:rPr lang="en-US" dirty="0">
                <a:solidFill>
                  <a:srgbClr val="212529"/>
                </a:solidFill>
                <a:latin typeface="Inter"/>
              </a:rPr>
              <a:t>) in ART</a:t>
            </a:r>
          </a:p>
          <a:p>
            <a:pPr marL="806450" lvl="2"/>
            <a:r>
              <a:rPr lang="en-US" b="0" i="0" dirty="0">
                <a:solidFill>
                  <a:srgbClr val="212529"/>
                </a:solidFill>
                <a:effectLst/>
                <a:latin typeface="Inter"/>
              </a:rPr>
              <a:t>The RPP working group is focused on designing a new protocol via a series of specifications known collectively as the RESTful Provisioning Protocol (RPP).</a:t>
            </a:r>
          </a:p>
          <a:p>
            <a:pPr lvl="2">
              <a:buFont typeface="Wingdings" panose="05000000000000000000" pitchFamily="2" charset="2"/>
              <a:buChar char="Ø"/>
            </a:pPr>
            <a:r>
              <a:rPr lang="en-US" b="0" i="0" dirty="0">
                <a:solidFill>
                  <a:srgbClr val="212529"/>
                </a:solidFill>
                <a:effectLst/>
                <a:latin typeface="Inter"/>
              </a:rPr>
              <a:t>core architecture, including extension mechanisms (proposed standard)</a:t>
            </a:r>
          </a:p>
          <a:p>
            <a:pPr lvl="2">
              <a:buFont typeface="Wingdings" panose="05000000000000000000" pitchFamily="2" charset="2"/>
              <a:buChar char="Ø"/>
            </a:pPr>
            <a:r>
              <a:rPr lang="en-US" b="0" i="0" dirty="0">
                <a:solidFill>
                  <a:srgbClr val="212529"/>
                </a:solidFill>
                <a:effectLst/>
                <a:latin typeface="Inter"/>
              </a:rPr>
              <a:t>specification(s) regarding the provisioning of domain names using RPP (proposed standard)</a:t>
            </a:r>
          </a:p>
          <a:p>
            <a:pPr lvl="2">
              <a:buFont typeface="Wingdings" panose="05000000000000000000" pitchFamily="2" charset="2"/>
              <a:buChar char="Ø"/>
            </a:pPr>
            <a:r>
              <a:rPr lang="en-US" b="0" i="0" dirty="0">
                <a:solidFill>
                  <a:srgbClr val="212529"/>
                </a:solidFill>
                <a:effectLst/>
                <a:latin typeface="Inter"/>
              </a:rPr>
              <a:t>mappings between RPP and EPP (proposed standard)</a:t>
            </a:r>
          </a:p>
          <a:p>
            <a:pPr marL="1778000" lvl="4" indent="-285750">
              <a:buFont typeface="Wingdings" panose="05000000000000000000" pitchFamily="2" charset="2"/>
              <a:buChar char="Ø"/>
            </a:pPr>
            <a:endParaRPr lang="en-SE" b="0" i="0" dirty="0">
              <a:solidFill>
                <a:srgbClr val="212529"/>
              </a:solidFill>
              <a:effectLst/>
              <a:latin typeface="Inter"/>
            </a:endParaRPr>
          </a:p>
          <a:p>
            <a:pPr marL="717550" lvl="1">
              <a:defRPr/>
            </a:pPr>
            <a:endParaRPr lang="en-DE" sz="2000" dirty="0">
              <a:solidFill>
                <a:srgbClr val="212529"/>
              </a:solidFill>
              <a:latin typeface="Inter"/>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49B2B5AB-4D64-4178-AF1C-CAFA299936C4}"/>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12529"/>
                </a:solidFill>
                <a:latin typeface="Inter"/>
              </a:rPr>
              <a:t>Update to IANA Considerations (</a:t>
            </a:r>
            <a:r>
              <a:rPr lang="en-US" dirty="0" err="1">
                <a:solidFill>
                  <a:srgbClr val="212529"/>
                </a:solidFill>
                <a:latin typeface="Inter"/>
              </a:rPr>
              <a:t>ianabis</a:t>
            </a:r>
            <a:r>
              <a:rPr lang="en-US" dirty="0">
                <a:solidFill>
                  <a:srgbClr val="212529"/>
                </a:solidFill>
                <a:latin typeface="Inter"/>
              </a:rPr>
              <a:t>) in GEN</a:t>
            </a:r>
          </a:p>
          <a:p>
            <a:pPr lvl="1"/>
            <a:r>
              <a:rPr lang="en-US" dirty="0">
                <a:solidFill>
                  <a:srgbClr val="212529"/>
                </a:solidFill>
                <a:latin typeface="Inter"/>
              </a:rPr>
              <a:t>Provides clear, comprehensive guidance for authors and Working Groups in crafting IANA Considerations sections; and Enhances the efficiency, clarity, and consistency of IANA registry management processes.</a:t>
            </a:r>
            <a:endParaRPr lang="en-SE" dirty="0">
              <a:solidFill>
                <a:srgbClr val="212529"/>
              </a:solidFill>
              <a:latin typeface="Inter"/>
            </a:endParaRPr>
          </a:p>
          <a:p>
            <a:pPr lvl="1"/>
            <a:endParaRPr lang="en-US" dirty="0">
              <a:solidFill>
                <a:srgbClr val="212529"/>
              </a:solidFill>
              <a:latin typeface="Inter"/>
            </a:endParaRPr>
          </a:p>
          <a:p>
            <a:pPr algn="l"/>
            <a:r>
              <a:rPr lang="en-US" b="0" i="0" dirty="0">
                <a:solidFill>
                  <a:srgbClr val="212529"/>
                </a:solidFill>
                <a:effectLst/>
                <a:latin typeface="Inter"/>
              </a:rPr>
              <a:t> </a:t>
            </a:r>
            <a:r>
              <a:rPr lang="en-US" dirty="0">
                <a:solidFill>
                  <a:srgbClr val="212529"/>
                </a:solidFill>
                <a:latin typeface="Inter"/>
              </a:rPr>
              <a:t>AI Preferences (</a:t>
            </a:r>
            <a:r>
              <a:rPr lang="en-US" dirty="0" err="1">
                <a:solidFill>
                  <a:srgbClr val="212529"/>
                </a:solidFill>
                <a:latin typeface="Inter"/>
              </a:rPr>
              <a:t>aipref</a:t>
            </a:r>
            <a:r>
              <a:rPr lang="en-US" dirty="0">
                <a:solidFill>
                  <a:srgbClr val="212529"/>
                </a:solidFill>
                <a:latin typeface="Inter"/>
              </a:rPr>
              <a:t>) in WIT</a:t>
            </a:r>
            <a:endParaRPr lang="en-SE" dirty="0">
              <a:solidFill>
                <a:srgbClr val="212529"/>
              </a:solidFill>
              <a:latin typeface="Inter"/>
            </a:endParaRPr>
          </a:p>
          <a:p>
            <a:pPr marL="717550" lvl="1">
              <a:defRPr/>
            </a:pPr>
            <a:r>
              <a:rPr lang="en-US" dirty="0">
                <a:solidFill>
                  <a:srgbClr val="212529"/>
                </a:solidFill>
                <a:latin typeface="Inter"/>
              </a:rPr>
              <a:t>The AI Preferences Working Group will standardize building blocks that allow for the expression of preferences about how content is collected and processed for Artificial Intelligence (AI) model development, deployment, and use.</a:t>
            </a:r>
            <a:endParaRPr lang="en-SE" dirty="0">
              <a:solidFill>
                <a:srgbClr val="212529"/>
              </a:solidFill>
              <a:latin typeface="Inter"/>
            </a:endParaRPr>
          </a:p>
          <a:p>
            <a:pPr marL="717550" lvl="1">
              <a:defRPr/>
            </a:pPr>
            <a:endParaRPr lang="en-DE" sz="2000" dirty="0">
              <a:solidFill>
                <a:srgbClr val="212529"/>
              </a:solidFill>
              <a:latin typeface="Inter"/>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49B2B5AB-4D64-4178-AF1C-CAFA299936C4}"/>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extLst>
      <p:ext uri="{BB962C8B-B14F-4D97-AF65-F5344CB8AC3E}">
        <p14:creationId xmlns:p14="http://schemas.microsoft.com/office/powerpoint/2010/main" val="1657192967"/>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i="0" dirty="0">
                <a:solidFill>
                  <a:srgbClr val="212529"/>
                </a:solidFill>
                <a:effectLst/>
                <a:latin typeface="Inter"/>
              </a:rPr>
              <a:t>Getting Ready for Energy-Efficient Networking (green)</a:t>
            </a:r>
          </a:p>
          <a:p>
            <a:pPr marL="806450" lvl="2"/>
            <a:r>
              <a:rPr lang="en-US" b="0" i="0" dirty="0">
                <a:solidFill>
                  <a:srgbClr val="212529"/>
                </a:solidFill>
                <a:effectLst/>
                <a:latin typeface="Inter"/>
              </a:rPr>
              <a:t>The GREEN Working Group will examine the EMAN work to re-use where applicable but also consider updated operator input and requirements over those previously documented in </a:t>
            </a:r>
            <a:r>
              <a:rPr lang="en-US" b="0" i="0" u="sng" dirty="0">
                <a:effectLst/>
                <a:latin typeface="Inter"/>
                <a:hlinkClick r:id="rId3"/>
              </a:rPr>
              <a:t>RFC 6988</a:t>
            </a:r>
            <a:r>
              <a:rPr lang="en-US" b="0" i="0" dirty="0">
                <a:solidFill>
                  <a:srgbClr val="212529"/>
                </a:solidFill>
                <a:effectLst/>
                <a:latin typeface="Inter"/>
              </a:rPr>
              <a:t>. Similarly, it will examine the framework previously described in </a:t>
            </a:r>
            <a:r>
              <a:rPr lang="en-US" b="0" i="0" u="sng" dirty="0">
                <a:effectLst/>
                <a:latin typeface="Inter"/>
                <a:hlinkClick r:id="rId4"/>
              </a:rPr>
              <a:t>RFC 7326</a:t>
            </a:r>
            <a:r>
              <a:rPr lang="en-US" b="0" i="0" dirty="0">
                <a:solidFill>
                  <a:srgbClr val="212529"/>
                </a:solidFill>
                <a:effectLst/>
                <a:latin typeface="Inter"/>
              </a:rPr>
              <a:t>. </a:t>
            </a:r>
          </a:p>
          <a:p>
            <a:pPr marL="806450" lvl="2"/>
            <a:r>
              <a:rPr lang="en-US" b="0" i="0" dirty="0">
                <a:solidFill>
                  <a:srgbClr val="212529"/>
                </a:solidFill>
                <a:effectLst/>
                <a:latin typeface="Inter"/>
              </a:rPr>
              <a:t>I</a:t>
            </a:r>
            <a:r>
              <a:rPr lang="en-SE" b="0" i="0">
                <a:solidFill>
                  <a:srgbClr val="212529"/>
                </a:solidFill>
                <a:effectLst/>
                <a:latin typeface="Inter"/>
              </a:rPr>
              <a:t>t will develop new data models, specified in YANG rather than as MIBs.</a:t>
            </a:r>
            <a:endParaRPr lang="en-SE" b="0" i="0" dirty="0">
              <a:solidFill>
                <a:srgbClr val="212529"/>
              </a:solidFill>
              <a:effectLst/>
              <a:latin typeface="Inter"/>
            </a:endParaRPr>
          </a:p>
          <a:p>
            <a:pPr algn="l"/>
            <a:r>
              <a:rPr lang="en-US" b="0" i="0" dirty="0">
                <a:solidFill>
                  <a:srgbClr val="212529"/>
                </a:solidFill>
                <a:effectLst/>
                <a:latin typeface="Inter"/>
              </a:rPr>
              <a:t>Digital Emblems (diem) </a:t>
            </a:r>
            <a:endParaRPr lang="en-SE" b="0" i="0" dirty="0">
              <a:solidFill>
                <a:srgbClr val="212529"/>
              </a:solidFill>
              <a:effectLst/>
              <a:latin typeface="Inter"/>
            </a:endParaRPr>
          </a:p>
          <a:p>
            <a:pPr marL="717550" lvl="2"/>
            <a:r>
              <a:rPr lang="en-US" dirty="0">
                <a:solidFill>
                  <a:srgbClr val="212529"/>
                </a:solidFill>
                <a:latin typeface="Inter"/>
              </a:rPr>
              <a:t>An emblem is a device, symbol, or figure adopted and used as an identifying mark, e.g., the Red Cross</a:t>
            </a:r>
            <a:endParaRPr lang="en-SE" dirty="0">
              <a:solidFill>
                <a:srgbClr val="212529"/>
              </a:solidFill>
              <a:latin typeface="Inter"/>
            </a:endParaRPr>
          </a:p>
          <a:p>
            <a:pPr marL="717550" lvl="2"/>
            <a:r>
              <a:rPr lang="en-US" dirty="0">
                <a:solidFill>
                  <a:srgbClr val="212529"/>
                </a:solidFill>
                <a:latin typeface="Inter"/>
              </a:rPr>
              <a:t>There is a need to present emblems/symbols through digital communication channels.</a:t>
            </a:r>
          </a:p>
          <a:p>
            <a:pPr marL="717550" lvl="2"/>
            <a:r>
              <a:rPr lang="en-SE">
                <a:solidFill>
                  <a:srgbClr val="212529"/>
                </a:solidFill>
                <a:latin typeface="Inter"/>
              </a:rPr>
              <a:t>The DIEM WG will define an architecture and discovery mechanism enabling digital emblems to be presented and validated across applications and platforms in a cohesive way.</a:t>
            </a:r>
            <a:endParaRPr lang="en-DE" sz="2000" dirty="0">
              <a:solidFill>
                <a:srgbClr val="212529"/>
              </a:solidFill>
              <a:latin typeface="Inter"/>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49B2B5AB-4D64-4178-AF1C-CAFA299936C4}"/>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extLst>
      <p:ext uri="{BB962C8B-B14F-4D97-AF65-F5344CB8AC3E}">
        <p14:creationId xmlns:p14="http://schemas.microsoft.com/office/powerpoint/2010/main" val="1898717565"/>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12529"/>
                </a:solidFill>
                <a:latin typeface="Inter"/>
              </a:rPr>
              <a:t>HPKE Publication, Kept Efficient (</a:t>
            </a:r>
            <a:r>
              <a:rPr lang="en-US" dirty="0" err="1">
                <a:solidFill>
                  <a:srgbClr val="212529"/>
                </a:solidFill>
                <a:latin typeface="Inter"/>
              </a:rPr>
              <a:t>hpke</a:t>
            </a:r>
            <a:r>
              <a:rPr lang="en-US" dirty="0">
                <a:solidFill>
                  <a:srgbClr val="212529"/>
                </a:solidFill>
                <a:latin typeface="Inter"/>
              </a:rPr>
              <a:t>)</a:t>
            </a:r>
          </a:p>
          <a:p>
            <a:pPr marL="342900" lvl="0" indent="-342900">
              <a:buSzPts val="1000"/>
              <a:buFont typeface="Symbol" panose="05050102010706020507" pitchFamily="18" charset="2"/>
              <a:buChar char=""/>
              <a:tabLst>
                <a:tab pos="457200" algn="l"/>
              </a:tabLst>
            </a:pPr>
            <a:r>
              <a:rPr lang="en-US" sz="2000" dirty="0">
                <a:solidFill>
                  <a:srgbClr val="212529"/>
                </a:solidFill>
                <a:latin typeface="Inter"/>
              </a:rPr>
              <a:t>Hybrid Public Key Exchange (HPKE) [RFC 9180] defines an authenticated encryption encapsulation format that combines a semi-static asymmetric key exchange with a symmetric cipher. This format is used in several IETF protocols. However, RFC 9180 is Informational and on the IRTF stream, which has caused some confusion as to its usability.</a:t>
            </a:r>
          </a:p>
          <a:p>
            <a:pPr marL="342900" lvl="0" indent="-342900">
              <a:buSzPts val="1000"/>
              <a:buFont typeface="Symbol" panose="05050102010706020507" pitchFamily="18" charset="2"/>
              <a:buChar char=""/>
              <a:tabLst>
                <a:tab pos="457200" algn="l"/>
              </a:tabLst>
            </a:pPr>
            <a:r>
              <a:rPr lang="en-US" sz="2000" dirty="0">
                <a:solidFill>
                  <a:srgbClr val="212529"/>
                </a:solidFill>
                <a:latin typeface="Inter"/>
              </a:rPr>
              <a:t>HPKE WG is tasked with two responsibilities:</a:t>
            </a:r>
          </a:p>
          <a:p>
            <a:pPr marL="742950" lvl="1" indent="-285750">
              <a:buFont typeface="+mj-lt"/>
              <a:buAutoNum type="arabicPeriod"/>
              <a:tabLst>
                <a:tab pos="914400" algn="l"/>
              </a:tabLst>
            </a:pPr>
            <a:r>
              <a:rPr lang="en-US" sz="2000" dirty="0">
                <a:solidFill>
                  <a:srgbClr val="212529"/>
                </a:solidFill>
                <a:latin typeface="Inter"/>
              </a:rPr>
              <a:t>Re-publish the HPKE specification as a Standards Track document on the IETF stream</a:t>
            </a:r>
          </a:p>
          <a:p>
            <a:pPr marL="742950" lvl="1" indent="-285750">
              <a:buFont typeface="+mj-lt"/>
              <a:buAutoNum type="arabicPeriod"/>
              <a:tabLst>
                <a:tab pos="914400" algn="l"/>
              </a:tabLst>
            </a:pPr>
            <a:r>
              <a:rPr lang="en-US" sz="2000" dirty="0">
                <a:solidFill>
                  <a:srgbClr val="212529"/>
                </a:solidFill>
                <a:latin typeface="Inter"/>
              </a:rPr>
              <a:t>Define PQ algorithms for HPKE</a:t>
            </a:r>
          </a:p>
          <a:p>
            <a:pPr marL="577850" lvl="2" indent="0">
              <a:buNone/>
            </a:pPr>
            <a:endParaRPr lang="en-DE" sz="2000" dirty="0">
              <a:solidFill>
                <a:srgbClr val="212529"/>
              </a:solidFill>
              <a:latin typeface="Inter"/>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49B2B5AB-4D64-4178-AF1C-CAFA299936C4}"/>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extLst>
      <p:ext uri="{BB962C8B-B14F-4D97-AF65-F5344CB8AC3E}">
        <p14:creationId xmlns:p14="http://schemas.microsoft.com/office/powerpoint/2010/main" val="429032922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highlight>
                  <a:srgbClr val="FFFFFF"/>
                </a:highlight>
              </a:rPr>
              <a:t>@IETF#1</a:t>
            </a:r>
            <a:r>
              <a:rPr lang="en-DE" altLang="en-US" dirty="0">
                <a:highlight>
                  <a:srgbClr val="FFFFFF"/>
                </a:highlight>
              </a:rPr>
              <a:t>2</a:t>
            </a:r>
            <a:r>
              <a:rPr lang="en-US" altLang="en-US" dirty="0">
                <a:highlight>
                  <a:srgbClr val="FFFFFF"/>
                </a:highlight>
              </a:rPr>
              <a:t>2 (</a:t>
            </a:r>
            <a:r>
              <a:rPr lang="en-US" altLang="en-US" dirty="0"/>
              <a:t>Bangkok, Thailand</a:t>
            </a:r>
            <a:r>
              <a:rPr lang="en-US" altLang="en-US" dirty="0">
                <a:highlight>
                  <a:srgbClr val="FFFFFF"/>
                </a:highlight>
              </a:rPr>
              <a:t>)</a:t>
            </a:r>
          </a:p>
          <a:p>
            <a:pPr lvl="1"/>
            <a:r>
              <a:rPr lang="en-US" altLang="en-US" dirty="0">
                <a:highlight>
                  <a:srgbClr val="FFFFFF"/>
                </a:highlight>
              </a:rPr>
              <a:t>2025, March 17</a:t>
            </a:r>
          </a:p>
          <a:p>
            <a:pPr lvl="1"/>
            <a:r>
              <a:rPr lang="en-US" altLang="en-US" dirty="0">
                <a:highlight>
                  <a:srgbClr val="FFFFFF"/>
                </a:highlight>
              </a:rPr>
              <a:t>Remote access was provided</a:t>
            </a:r>
          </a:p>
          <a:p>
            <a:pPr lvl="1"/>
            <a:endParaRPr lang="en-US" altLang="en-US" dirty="0"/>
          </a:p>
          <a:p>
            <a:r>
              <a:rPr lang="en-US" altLang="en-US" dirty="0"/>
              <a:t>@IETF#1</a:t>
            </a:r>
            <a:r>
              <a:rPr lang="en-DE" altLang="en-US" dirty="0"/>
              <a:t>2</a:t>
            </a:r>
            <a:r>
              <a:rPr lang="en-US" altLang="en-US" dirty="0"/>
              <a:t>3 (Madrid, Spain)</a:t>
            </a:r>
          </a:p>
          <a:p>
            <a:pPr lvl="1"/>
            <a:r>
              <a:rPr lang="en-GB" altLang="en-US" dirty="0"/>
              <a:t>P</a:t>
            </a:r>
            <a:r>
              <a:rPr lang="en-DE" altLang="en-US" dirty="0"/>
              <a:t>l</a:t>
            </a:r>
            <a:r>
              <a:rPr lang="en-GB" altLang="en-US" dirty="0"/>
              <a:t>an</a:t>
            </a:r>
            <a:r>
              <a:rPr lang="en-DE" altLang="en-US" dirty="0" err="1">
                <a:highlight>
                  <a:srgbClr val="FFFFFF"/>
                </a:highlight>
              </a:rPr>
              <a:t>ned</a:t>
            </a:r>
            <a:r>
              <a:rPr lang="en-DE" altLang="en-US" dirty="0">
                <a:highlight>
                  <a:srgbClr val="FFFFFF"/>
                </a:highlight>
              </a:rPr>
              <a:t> </a:t>
            </a:r>
            <a:r>
              <a:rPr lang="en-US" altLang="en-US" dirty="0">
                <a:highlight>
                  <a:srgbClr val="FFFFFF"/>
                </a:highlight>
              </a:rPr>
              <a:t>for 2025, July 21</a:t>
            </a:r>
          </a:p>
          <a:p>
            <a:pPr lvl="1"/>
            <a:r>
              <a:rPr lang="en-US" altLang="en-US" dirty="0">
                <a:highlight>
                  <a:srgbClr val="FFFFFF"/>
                </a:highlight>
              </a:rPr>
              <a:t>Remote access will be provided</a:t>
            </a:r>
          </a:p>
          <a:p>
            <a:pPr lvl="1"/>
            <a:endParaRPr lang="en-US" altLang="en-US" dirty="0"/>
          </a:p>
          <a:p>
            <a:pPr lvl="1"/>
            <a:endParaRPr lang="fr-FR" altLang="en-US" dirty="0"/>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held at IETF 121</a:t>
            </a:r>
          </a:p>
          <a:p>
            <a:pPr lvl="1"/>
            <a:r>
              <a:rPr lang="en-US" altLang="en-US" dirty="0"/>
              <a:t>Update the dependency list tool or create a new one (with IETF support)</a:t>
            </a:r>
          </a:p>
          <a:p>
            <a:pPr lvl="1"/>
            <a:r>
              <a:rPr lang="en-US" altLang="en-US" dirty="0"/>
              <a:t>Ongoing 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4708C-8FA8-9BC1-39E9-85E97E7EE5B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2008C7E-F840-8544-98DC-8A87ECEE3085}"/>
              </a:ext>
            </a:extLst>
          </p:cNvPr>
          <p:cNvSpPr>
            <a:spLocks noGrp="1"/>
          </p:cNvSpPr>
          <p:nvPr>
            <p:ph type="title"/>
          </p:nvPr>
        </p:nvSpPr>
        <p:spPr>
          <a:xfrm>
            <a:off x="838200" y="365125"/>
            <a:ext cx="9145772" cy="1325563"/>
          </a:xfrm>
        </p:spPr>
        <p:txBody>
          <a:bodyPr>
            <a:noAutofit/>
          </a:bodyPr>
          <a:lstStyle/>
          <a:p>
            <a:r>
              <a:rPr lang="en-US" sz="4000" dirty="0"/>
              <a:t>GREEN&gt; RAN1, RAN4, SA2, SA3, SA4, SA5, CT1, CT4</a:t>
            </a:r>
          </a:p>
        </p:txBody>
      </p:sp>
      <p:sp>
        <p:nvSpPr>
          <p:cNvPr id="3" name="Espace réservé du contenu 2">
            <a:extLst>
              <a:ext uri="{FF2B5EF4-FFF2-40B4-BE49-F238E27FC236}">
                <a16:creationId xmlns:a16="http://schemas.microsoft.com/office/drawing/2014/main" id="{355FE354-8643-F1AA-B324-63926504EB85}"/>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3"/>
              </a:rPr>
              <a:t>LS on the creation of the Getting Ready for Energy-Efficient Networking Working Group in the IETF</a:t>
            </a:r>
            <a:r>
              <a:rPr lang="en-US" sz="2400" dirty="0"/>
              <a:t> (2025/04/28)</a:t>
            </a:r>
          </a:p>
          <a:p>
            <a:pPr lvl="1"/>
            <a:r>
              <a:rPr lang="en-US" sz="2000" dirty="0"/>
              <a:t>For Information</a:t>
            </a:r>
          </a:p>
          <a:p>
            <a:pPr lvl="1"/>
            <a:r>
              <a:rPr lang="en-US" sz="2000" dirty="0"/>
              <a:t>We are glad to inform you that a new Working Group (WG) Getting Ready for Energy-Efficient Networking (GREEN), is created by the IETF. The WG held its first meeting in November 2024, in Dublin, during IETF 121. The GREEN WG is chartered to explore use cases, derive requirements, and provide solutions for identifying and characterizing energy efficiency metrics, methods related to energy consumption of network devices, and optimizing energy efficiency across the network.</a:t>
            </a:r>
          </a:p>
          <a:p>
            <a:pPr>
              <a:buFont typeface="Arial" panose="020B0604020202020204" pitchFamily="34" charset="0"/>
              <a:buChar char="•"/>
            </a:pPr>
            <a:r>
              <a:rPr lang="en-GB" sz="2400" dirty="0"/>
              <a:t>LS is on the agenda for the RAN1, </a:t>
            </a:r>
            <a:r>
              <a:rPr lang="en-GB" sz="2400" dirty="0">
                <a:solidFill>
                  <a:srgbClr val="FF0000"/>
                </a:solidFill>
              </a:rPr>
              <a:t>RAN4</a:t>
            </a:r>
            <a:r>
              <a:rPr lang="en-GB" sz="2400" dirty="0"/>
              <a:t>, SA2, SA3, SA4, SA5, CT1, CT4 in May</a:t>
            </a:r>
          </a:p>
          <a:p>
            <a:pPr lvl="1"/>
            <a:r>
              <a:rPr lang="en-GB" sz="2000" dirty="0">
                <a:solidFill>
                  <a:srgbClr val="FF0000"/>
                </a:solidFill>
              </a:rPr>
              <a:t>Not posted for RAN4</a:t>
            </a:r>
            <a:endParaRPr lang="en-GB" sz="2000" dirty="0"/>
          </a:p>
          <a:p>
            <a:pPr lvl="1"/>
            <a:r>
              <a:rPr lang="en-GB" sz="2000" dirty="0"/>
              <a:t>Noted in SA3. Interested in metrics and energy usage of various crypto algorithms.</a:t>
            </a:r>
          </a:p>
          <a:p>
            <a:pPr lvl="1"/>
            <a:r>
              <a:rPr lang="en-GB" sz="2000" dirty="0"/>
              <a:t>Noted in RAN1, SA2, SA4, SA5, CT1, CT4</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824028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6MAN-&gt; RAN2, SA2, CT1, CT3, CT4</a:t>
            </a:r>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2"/>
              </a:rPr>
              <a:t>LS on draft-ietf-6man-deprecate-router-alert, “Deprecation of the IPv6 Router Alert Option for New Protocols”</a:t>
            </a:r>
            <a:r>
              <a:rPr lang="en-US" sz="2400" dirty="0"/>
              <a:t> (2025/04/28)</a:t>
            </a:r>
          </a:p>
          <a:p>
            <a:pPr lvl="1"/>
            <a:r>
              <a:rPr lang="en-US" sz="2000" dirty="0"/>
              <a:t>For Information</a:t>
            </a:r>
          </a:p>
          <a:p>
            <a:pPr lvl="1"/>
            <a:r>
              <a:rPr lang="en-US" sz="2000" dirty="0"/>
              <a:t>The IETF is progressing a document that will deprecate the use of IPv6 Router Alert. Protocols that use the Router Alert Option may continue to do so, even in future versions.  However, new protocols that are standardized in the future must not use the Router Alert Option.</a:t>
            </a:r>
          </a:p>
          <a:p>
            <a:pPr>
              <a:buFont typeface="Arial" panose="020B0604020202020204" pitchFamily="34" charset="0"/>
              <a:buChar char="•"/>
            </a:pPr>
            <a:r>
              <a:rPr lang="en-GB" sz="2400" dirty="0"/>
              <a:t>LS is on the agenda for the RAN2, SA2, CT1, CT3, CT4 in May</a:t>
            </a:r>
          </a:p>
          <a:p>
            <a:pPr lvl="1"/>
            <a:r>
              <a:rPr lang="en-GB" sz="2000" dirty="0"/>
              <a:t>Noted in SA2, CT1, CT3, CT4</a:t>
            </a:r>
          </a:p>
          <a:p>
            <a:pPr lvl="1"/>
            <a:r>
              <a:rPr lang="en-GB" sz="2000" dirty="0">
                <a:solidFill>
                  <a:srgbClr val="FF0000"/>
                </a:solidFill>
              </a:rPr>
              <a:t>Shows as ”Available” in RAN2</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237477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2B11F-31A9-9D83-14EB-E7B00A8857D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240B1E6-8E33-BB9C-B24F-89C1F8C2B642}"/>
              </a:ext>
            </a:extLst>
          </p:cNvPr>
          <p:cNvSpPr>
            <a:spLocks noGrp="1"/>
          </p:cNvSpPr>
          <p:nvPr>
            <p:ph type="title"/>
          </p:nvPr>
        </p:nvSpPr>
        <p:spPr>
          <a:xfrm>
            <a:off x="838200" y="365125"/>
            <a:ext cx="10515600" cy="1325563"/>
          </a:xfrm>
        </p:spPr>
        <p:txBody>
          <a:bodyPr>
            <a:noAutofit/>
          </a:bodyPr>
          <a:lstStyle/>
          <a:p>
            <a:r>
              <a:rPr lang="en-US" dirty="0"/>
              <a:t>NMOP-&gt; SA5</a:t>
            </a:r>
          </a:p>
        </p:txBody>
      </p:sp>
      <p:sp>
        <p:nvSpPr>
          <p:cNvPr id="3" name="Espace réservé du contenu 2">
            <a:extLst>
              <a:ext uri="{FF2B5EF4-FFF2-40B4-BE49-F238E27FC236}">
                <a16:creationId xmlns:a16="http://schemas.microsoft.com/office/drawing/2014/main" id="{A015EE75-B617-8007-DF40-077CCBD2423E}"/>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2"/>
              </a:rPr>
              <a:t>LS on draft-ietf-nmop-simap-concept, “SIMAP: Concept, Requirements, and Use Cases”</a:t>
            </a:r>
            <a:r>
              <a:rPr lang="en-US" sz="2400" dirty="0"/>
              <a:t> (2025/04/15)</a:t>
            </a:r>
          </a:p>
          <a:p>
            <a:pPr lvl="1"/>
            <a:r>
              <a:rPr lang="en-US" sz="2000" dirty="0"/>
              <a:t>For Information</a:t>
            </a:r>
          </a:p>
          <a:p>
            <a:pPr lvl="1"/>
            <a:r>
              <a:rPr lang="en-US" sz="2000" dirty="0"/>
              <a:t>NMOP is finalizing the draft, believes that existing SIMAP data models can be leveraged in the context of Network Digital Twin (NDT) beyond the IETF, e.g., 3GPP effort on "Management and orchestration; Management aspects of Network Digital Twins" (TS 28.561).</a:t>
            </a:r>
          </a:p>
          <a:p>
            <a:pPr>
              <a:buFont typeface="Arial" panose="020B0604020202020204" pitchFamily="34" charset="0"/>
              <a:buChar char="•"/>
            </a:pPr>
            <a:r>
              <a:rPr lang="en-GB" sz="2400" dirty="0"/>
              <a:t>LS is on the agenda for the SA5 in May</a:t>
            </a:r>
          </a:p>
          <a:p>
            <a:pPr lvl="1"/>
            <a:r>
              <a:rPr lang="en-GB" sz="2000" dirty="0"/>
              <a:t>Noted in SA5</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440854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497EB21-8103-464B-A8FE-F954291804F2}">
  <we:reference id="7d570271-b346-45bb-9db7-9681a383d749" version="1.0.0.632" store="EXCatalog" storeType="EXCatalog"/>
  <we:alternateReferences>
    <we:reference id="WA200004074" version="1.0.0.632"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54825</TotalTime>
  <Words>2801</Words>
  <Application>Microsoft Office PowerPoint</Application>
  <PresentationFormat>Widescreen</PresentationFormat>
  <Paragraphs>275</Paragraphs>
  <Slides>45</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Arial</vt:lpstr>
      <vt:lpstr>Arial </vt:lpstr>
      <vt:lpstr>Calibri</vt:lpstr>
      <vt:lpstr>Calibri Light</vt:lpstr>
      <vt:lpstr>Inter</vt:lpstr>
      <vt:lpstr>Symbol</vt:lpstr>
      <vt:lpstr>Times New Roman</vt:lpstr>
      <vt:lpstr>var(--bs-font-monospace)</vt:lpstr>
      <vt:lpstr>Wingdings</vt:lpstr>
      <vt:lpstr>Office Theme</vt:lpstr>
      <vt:lpstr>PowerPoint Presentation</vt:lpstr>
      <vt:lpstr>Agenda </vt:lpstr>
      <vt:lpstr>3GPP-IETF Coordination</vt:lpstr>
      <vt:lpstr>IETF-3GPP Coordination meeting</vt:lpstr>
      <vt:lpstr>IETF - 3GPP IAB group</vt:lpstr>
      <vt:lpstr>IETF-3GPP Liaison Statements</vt:lpstr>
      <vt:lpstr>GREEN&gt; RAN1, RAN4, SA2, SA3, SA4, SA5, CT1, CT4</vt:lpstr>
      <vt:lpstr>6MAN-&gt; RAN2, SA2, CT1, CT3, CT4</vt:lpstr>
      <vt:lpstr>NMOP-&gt; SA5</vt:lpstr>
      <vt:lpstr>SA5 -&gt; NETMOD</vt:lpstr>
      <vt:lpstr>SA3 and RAN3 -&gt; TSVWG</vt:lpstr>
      <vt:lpstr>Tracking requests to IANA</vt:lpstr>
      <vt:lpstr>IANA assignment request handling</vt:lpstr>
      <vt:lpstr>IETF Dependencies   </vt:lpstr>
      <vt:lpstr>New Published RFCs</vt:lpstr>
      <vt:lpstr>Published RFCs</vt:lpstr>
      <vt:lpstr>Published RFCs</vt:lpstr>
      <vt:lpstr>IETF reference updates</vt:lpstr>
      <vt:lpstr>Drafts in RFC Editor queue</vt:lpstr>
      <vt:lpstr>Drafts in RFC Editor queue</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documents</vt:lpstr>
      <vt:lpstr>Expired drafts</vt:lpstr>
      <vt:lpstr>Expired drafts</vt:lpstr>
      <vt:lpstr>Obsoleted RFCs</vt:lpstr>
      <vt:lpstr>Obsoleted RFCs</vt:lpstr>
      <vt:lpstr>Individual submissions</vt:lpstr>
      <vt:lpstr>Individual submissions</vt:lpstr>
      <vt:lpstr>Any Other Business</vt:lpstr>
      <vt:lpstr>PowerPoint Presentation</vt:lpstr>
      <vt:lpstr>PowerPoint Presentation</vt:lpstr>
      <vt:lpstr>PowerPoint Presentation</vt:lpstr>
      <vt:lpstr>PowerPoint Presentation</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1052</cp:revision>
  <dcterms:created xsi:type="dcterms:W3CDTF">2010-02-05T13:52:04Z</dcterms:created>
  <dcterms:modified xsi:type="dcterms:W3CDTF">2025-06-11T07:35:48Z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1722237879</vt:lpwstr>
  </property>
  <property fmtid="{D5CDD505-2E9C-101B-9397-08002B2CF9AE}" pid="16" name="MSIP_Label_a189e4fd-a2fa-47bf-9b21-17f706ee2968_Enabled">
    <vt:lpwstr>true</vt:lpwstr>
  </property>
  <property fmtid="{D5CDD505-2E9C-101B-9397-08002B2CF9AE}" pid="17" name="MSIP_Label_a189e4fd-a2fa-47bf-9b21-17f706ee2968_SetDate">
    <vt:lpwstr>2025-06-08T11:53:47Z</vt:lpwstr>
  </property>
  <property fmtid="{D5CDD505-2E9C-101B-9397-08002B2CF9AE}" pid="18" name="MSIP_Label_a189e4fd-a2fa-47bf-9b21-17f706ee2968_Method">
    <vt:lpwstr>Privileged</vt:lpwstr>
  </property>
  <property fmtid="{D5CDD505-2E9C-101B-9397-08002B2CF9AE}" pid="19" name="MSIP_Label_a189e4fd-a2fa-47bf-9b21-17f706ee2968_Name">
    <vt:lpwstr>Cisco Public Label</vt:lpwstr>
  </property>
  <property fmtid="{D5CDD505-2E9C-101B-9397-08002B2CF9AE}" pid="20" name="MSIP_Label_a189e4fd-a2fa-47bf-9b21-17f706ee2968_SiteId">
    <vt:lpwstr>5ae1af62-9505-4097-a69a-c1553ef7840e</vt:lpwstr>
  </property>
  <property fmtid="{D5CDD505-2E9C-101B-9397-08002B2CF9AE}" pid="21" name="MSIP_Label_a189e4fd-a2fa-47bf-9b21-17f706ee2968_ActionId">
    <vt:lpwstr>7f0c531d-35f6-4a4b-9c4f-2b2430409d2d</vt:lpwstr>
  </property>
  <property fmtid="{D5CDD505-2E9C-101B-9397-08002B2CF9AE}" pid="22" name="MSIP_Label_a189e4fd-a2fa-47bf-9b21-17f706ee2968_ContentBits">
    <vt:lpwstr>2</vt:lpwstr>
  </property>
  <property fmtid="{D5CDD505-2E9C-101B-9397-08002B2CF9AE}" pid="23" name="MSIP_Label_a189e4fd-a2fa-47bf-9b21-17f706ee2968_Tag">
    <vt:lpwstr>50, 0, 1, 1</vt:lpwstr>
  </property>
  <property fmtid="{D5CDD505-2E9C-101B-9397-08002B2CF9AE}" pid="24" name="ClassificationContentMarkingFooterLocations">
    <vt:lpwstr>Office Theme:3</vt:lpwstr>
  </property>
  <property fmtid="{D5CDD505-2E9C-101B-9397-08002B2CF9AE}" pid="25" name="ClassificationContentMarkingFooterText">
    <vt:lpwstr>-</vt:lpwstr>
  </property>
</Properties>
</file>